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embeddedFontLst>
    <p:embeddedFont>
      <p:font typeface="Garamond" panose="02020404030301010803" pitchFamily="18" charset="0"/>
      <p:regular r:id="rId35"/>
      <p:bold r:id="rId36"/>
      <p:italic r:id="rId37"/>
      <p:boldItalic r:id="rId38"/>
    </p:embeddedFont>
    <p:embeddedFont>
      <p:font typeface="Raleway Black" pitchFamily="2" charset="0"/>
      <p:bold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93E6A3-0DBD-4456-AFB4-13D49B394C27}">
  <a:tblStyle styleId="{FE93E6A3-0DBD-4456-AFB4-13D49B394C2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B597F7-337F-486E-A673-9ED0FCA4023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8" name="Google Shape;66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5" name="Google Shape;80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2" name="Google Shape;82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9" name="Google Shape;84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6" name="Google Shape;86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Number title">
  <p:cSld name="3_Number titl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3401075" y="726829"/>
            <a:ext cx="5413293" cy="609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667"/>
              <a:buNone/>
              <a:defRPr sz="4667" b="1" i="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2"/>
          </p:nvPr>
        </p:nvSpPr>
        <p:spPr>
          <a:xfrm>
            <a:off x="3401075" y="1418485"/>
            <a:ext cx="5413292" cy="33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 i="0">
                <a:solidFill>
                  <a:srgbClr val="262626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7" name="Google Shape;87;p13"/>
          <p:cNvCxnSpPr/>
          <p:nvPr/>
        </p:nvCxnSpPr>
        <p:spPr>
          <a:xfrm rot="10800000">
            <a:off x="6107720" y="2133601"/>
            <a:ext cx="0" cy="3704660"/>
          </a:xfrm>
          <a:prstGeom prst="straightConnector1">
            <a:avLst/>
          </a:prstGeom>
          <a:noFill/>
          <a:ln w="9525" cap="flat" cmpd="sng">
            <a:solidFill>
              <a:srgbClr val="2F5496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88" name="Google Shape;88;p13"/>
          <p:cNvSpPr txBox="1">
            <a:spLocks noGrp="1"/>
          </p:cNvSpPr>
          <p:nvPr>
            <p:ph type="body" idx="3"/>
          </p:nvPr>
        </p:nvSpPr>
        <p:spPr>
          <a:xfrm>
            <a:off x="3401076" y="2133601"/>
            <a:ext cx="2554248" cy="33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 b="1" i="0">
                <a:solidFill>
                  <a:schemeClr val="accent2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"/>
          </p:nvPr>
        </p:nvSpPr>
        <p:spPr>
          <a:xfrm>
            <a:off x="6260119" y="2133601"/>
            <a:ext cx="2554248" cy="33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 i="0">
                <a:solidFill>
                  <a:schemeClr val="accent2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5"/>
          </p:nvPr>
        </p:nvSpPr>
        <p:spPr>
          <a:xfrm>
            <a:off x="3401076" y="3153506"/>
            <a:ext cx="2554248" cy="33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 b="1" i="0">
                <a:solidFill>
                  <a:schemeClr val="accent3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6"/>
          </p:nvPr>
        </p:nvSpPr>
        <p:spPr>
          <a:xfrm>
            <a:off x="6260119" y="3153506"/>
            <a:ext cx="2554248" cy="33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 i="0">
                <a:solidFill>
                  <a:schemeClr val="accent3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7"/>
          </p:nvPr>
        </p:nvSpPr>
        <p:spPr>
          <a:xfrm>
            <a:off x="6260119" y="2637694"/>
            <a:ext cx="2554248" cy="33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4000"/>
              <a:buNone/>
              <a:defRPr sz="4000" b="1" i="0">
                <a:solidFill>
                  <a:srgbClr val="A5A5A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8"/>
          </p:nvPr>
        </p:nvSpPr>
        <p:spPr>
          <a:xfrm>
            <a:off x="3389352" y="2637694"/>
            <a:ext cx="2554248" cy="33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600"/>
              <a:buNone/>
              <a:defRPr sz="1600" b="1" i="0">
                <a:solidFill>
                  <a:srgbClr val="A5A5A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9"/>
          </p:nvPr>
        </p:nvSpPr>
        <p:spPr>
          <a:xfrm>
            <a:off x="6260119" y="3669325"/>
            <a:ext cx="2554248" cy="33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4000"/>
              <a:buNone/>
              <a:defRPr sz="4000" b="1" i="0">
                <a:solidFill>
                  <a:srgbClr val="A5A5A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3"/>
          </p:nvPr>
        </p:nvSpPr>
        <p:spPr>
          <a:xfrm>
            <a:off x="3389352" y="3669325"/>
            <a:ext cx="2554248" cy="33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600"/>
              <a:buNone/>
              <a:defRPr sz="1600" b="1" i="0">
                <a:solidFill>
                  <a:srgbClr val="A5A5A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body" idx="14"/>
          </p:nvPr>
        </p:nvSpPr>
        <p:spPr>
          <a:xfrm>
            <a:off x="3401076" y="4196863"/>
            <a:ext cx="2554248" cy="33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 b="1" i="0">
                <a:solidFill>
                  <a:schemeClr val="accent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5"/>
          </p:nvPr>
        </p:nvSpPr>
        <p:spPr>
          <a:xfrm>
            <a:off x="6260119" y="4196863"/>
            <a:ext cx="2554248" cy="33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b="1" i="0">
                <a:solidFill>
                  <a:schemeClr val="accent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16"/>
          </p:nvPr>
        </p:nvSpPr>
        <p:spPr>
          <a:xfrm>
            <a:off x="6260119" y="4724403"/>
            <a:ext cx="2554248" cy="33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4000"/>
              <a:buNone/>
              <a:defRPr sz="4000" b="1" i="0">
                <a:solidFill>
                  <a:srgbClr val="A5A5A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7"/>
          </p:nvPr>
        </p:nvSpPr>
        <p:spPr>
          <a:xfrm>
            <a:off x="3389352" y="4724403"/>
            <a:ext cx="2554248" cy="33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600"/>
              <a:buNone/>
              <a:defRPr sz="1600" b="1" i="0">
                <a:solidFill>
                  <a:srgbClr val="A5A5A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317">
          <p15:clr>
            <a:srgbClr val="FBAE40"/>
          </p15:clr>
        </p15:guide>
        <p15:guide id="3" pos="55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/>
        </p:nvSpPr>
        <p:spPr>
          <a:xfrm>
            <a:off x="0" y="1371600"/>
            <a:ext cx="12192000" cy="439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20000"/>
              </a:buClr>
              <a:buSzPts val="4800"/>
              <a:buFont typeface="Calibri"/>
              <a:buNone/>
            </a:pPr>
            <a:r>
              <a:rPr lang="fr-FR" sz="4800" b="1" i="0" u="none" strike="noStrike" cap="none">
                <a:solidFill>
                  <a:srgbClr val="E20000"/>
                </a:solidFill>
                <a:latin typeface="Calibri"/>
                <a:ea typeface="Calibri"/>
                <a:cs typeface="Calibri"/>
                <a:sym typeface="Calibri"/>
              </a:rPr>
              <a:t>Réseaux de Communication</a:t>
            </a:r>
            <a:br>
              <a:rPr lang="fr-FR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800"/>
              <a:buFont typeface="Calibri"/>
              <a:buNone/>
            </a:pPr>
            <a:r>
              <a:rPr lang="fr-FR" sz="4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Chapitre 4: Chaine de transmission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800"/>
              <a:buFont typeface="Calibri"/>
              <a:buNone/>
            </a:pPr>
            <a:r>
              <a:rPr lang="fr-FR" sz="4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Numérique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800"/>
              <a:buFont typeface="Calibri"/>
              <a:buNone/>
            </a:pPr>
            <a:br>
              <a:rPr lang="fr-FR" sz="4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800" b="1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2545080" y="5103674"/>
            <a:ext cx="6096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Mis-à-jour par: équipe réseau-télécom</a:t>
            </a:r>
            <a:endParaRPr sz="22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Version 2023-2024</a:t>
            </a:r>
            <a:endParaRPr sz="22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320040" y="670560"/>
            <a:ext cx="899160" cy="7010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3"/>
          <p:cNvSpPr txBox="1"/>
          <p:nvPr/>
        </p:nvSpPr>
        <p:spPr>
          <a:xfrm>
            <a:off x="1196667" y="415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Codage Source : Techniques (1/2)</a:t>
            </a:r>
            <a:endParaRPr/>
          </a:p>
        </p:txBody>
      </p:sp>
      <p:sp>
        <p:nvSpPr>
          <p:cNvPr id="299" name="Google Shape;299;p23"/>
          <p:cNvSpPr/>
          <p:nvPr/>
        </p:nvSpPr>
        <p:spPr>
          <a:xfrm rot="5400000">
            <a:off x="732944" y="145974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3"/>
          <p:cNvSpPr txBox="1"/>
          <p:nvPr/>
        </p:nvSpPr>
        <p:spPr>
          <a:xfrm>
            <a:off x="1196667" y="1396445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Deux techniques de compression</a:t>
            </a:r>
            <a:endParaRPr/>
          </a:p>
        </p:txBody>
      </p:sp>
      <p:sp>
        <p:nvSpPr>
          <p:cNvPr id="301" name="Google Shape;301;p23"/>
          <p:cNvSpPr/>
          <p:nvPr/>
        </p:nvSpPr>
        <p:spPr>
          <a:xfrm>
            <a:off x="1263887" y="1927623"/>
            <a:ext cx="25830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Compression avec perte</a:t>
            </a:r>
            <a:endParaRPr/>
          </a:p>
        </p:txBody>
      </p:sp>
      <p:sp>
        <p:nvSpPr>
          <p:cNvPr id="302" name="Google Shape;302;p23"/>
          <p:cNvSpPr/>
          <p:nvPr/>
        </p:nvSpPr>
        <p:spPr>
          <a:xfrm rot="5400000">
            <a:off x="1097901" y="2024500"/>
            <a:ext cx="140133" cy="178130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1279404" y="3932573"/>
            <a:ext cx="25365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Compression sans perte</a:t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 rot="5400000">
            <a:off x="1113418" y="4029450"/>
            <a:ext cx="140133" cy="178130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3"/>
          <p:cNvSpPr/>
          <p:nvPr/>
        </p:nvSpPr>
        <p:spPr>
          <a:xfrm>
            <a:off x="1293258" y="4682894"/>
            <a:ext cx="440212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Une compression est dite sans perte si les données après décompression sont identiques aux données originelles</a:t>
            </a:r>
            <a:endParaRPr dirty="0"/>
          </a:p>
        </p:txBody>
      </p:sp>
      <p:sp>
        <p:nvSpPr>
          <p:cNvPr id="310" name="Google Shape;310;p23"/>
          <p:cNvSpPr/>
          <p:nvPr/>
        </p:nvSpPr>
        <p:spPr>
          <a:xfrm>
            <a:off x="1293258" y="2539445"/>
            <a:ext cx="440212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Une compression est dite avec perte si les données après décompression sont différentes des données originelles.</a:t>
            </a:r>
            <a:endParaRPr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6B04E73-AB5F-77C6-705D-741BBF4E2E1E}"/>
              </a:ext>
            </a:extLst>
          </p:cNvPr>
          <p:cNvGrpSpPr/>
          <p:nvPr/>
        </p:nvGrpSpPr>
        <p:grpSpPr>
          <a:xfrm>
            <a:off x="5939687" y="4773184"/>
            <a:ext cx="6414889" cy="1650668"/>
            <a:chOff x="5939687" y="4773184"/>
            <a:chExt cx="6414889" cy="1650668"/>
          </a:xfrm>
        </p:grpSpPr>
        <p:sp>
          <p:nvSpPr>
            <p:cNvPr id="306" name="Google Shape;306;p23"/>
            <p:cNvSpPr/>
            <p:nvPr/>
          </p:nvSpPr>
          <p:spPr>
            <a:xfrm>
              <a:off x="5939687" y="6054520"/>
              <a:ext cx="26265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>
                  <a:solidFill>
                    <a:srgbClr val="002060"/>
                  </a:solidFill>
                  <a:latin typeface="Garamond"/>
                  <a:ea typeface="Garamond"/>
                  <a:cs typeface="Garamond"/>
                  <a:sym typeface="Garamond"/>
                </a:rPr>
                <a:t>Information Emise</a:t>
              </a: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9728020" y="6054520"/>
              <a:ext cx="26265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>
                  <a:solidFill>
                    <a:srgbClr val="002060"/>
                  </a:solidFill>
                  <a:latin typeface="Garamond"/>
                  <a:ea typeface="Garamond"/>
                  <a:cs typeface="Garamond"/>
                  <a:sym typeface="Garamond"/>
                </a:rPr>
                <a:t>Information Reçue</a:t>
              </a:r>
              <a:endParaRPr/>
            </a:p>
          </p:txBody>
        </p:sp>
        <p:pic>
          <p:nvPicPr>
            <p:cNvPr id="312" name="Google Shape;312;p23" descr="La compression de données - Les deux type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82302" y="4773184"/>
              <a:ext cx="5381625" cy="1238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3" name="Google Shape;313;p23" descr="Compression GIF - Find on GIF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799" y="4188582"/>
            <a:ext cx="690629" cy="685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3" descr="Compression GIF - Find on GIF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6540" y="2003266"/>
            <a:ext cx="690629" cy="6855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DD9D9AAF-0AE8-9174-8DCA-08AE37F4F421}"/>
              </a:ext>
            </a:extLst>
          </p:cNvPr>
          <p:cNvGrpSpPr/>
          <p:nvPr/>
        </p:nvGrpSpPr>
        <p:grpSpPr>
          <a:xfrm>
            <a:off x="5801304" y="2578120"/>
            <a:ext cx="6588618" cy="1718097"/>
            <a:chOff x="5801304" y="2578120"/>
            <a:chExt cx="6588618" cy="1718097"/>
          </a:xfrm>
        </p:grpSpPr>
        <p:sp>
          <p:nvSpPr>
            <p:cNvPr id="305" name="Google Shape;305;p23"/>
            <p:cNvSpPr/>
            <p:nvPr/>
          </p:nvSpPr>
          <p:spPr>
            <a:xfrm>
              <a:off x="5801304" y="3926885"/>
              <a:ext cx="26265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dirty="0">
                  <a:solidFill>
                    <a:srgbClr val="002060"/>
                  </a:solidFill>
                  <a:latin typeface="Garamond"/>
                  <a:ea typeface="Garamond"/>
                  <a:cs typeface="Garamond"/>
                  <a:sym typeface="Garamond"/>
                </a:rPr>
                <a:t>Information Emise</a:t>
              </a:r>
              <a:endParaRPr dirty="0"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9763366" y="3926885"/>
              <a:ext cx="26265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>
                  <a:solidFill>
                    <a:srgbClr val="002060"/>
                  </a:solidFill>
                  <a:latin typeface="Garamond"/>
                  <a:ea typeface="Garamond"/>
                  <a:cs typeface="Garamond"/>
                  <a:sym typeface="Garamond"/>
                </a:rPr>
                <a:t>Information Reçue</a:t>
              </a:r>
              <a:endParaRPr/>
            </a:p>
          </p:txBody>
        </p:sp>
        <p:grpSp>
          <p:nvGrpSpPr>
            <p:cNvPr id="315" name="Google Shape;315;p23"/>
            <p:cNvGrpSpPr/>
            <p:nvPr/>
          </p:nvGrpSpPr>
          <p:grpSpPr>
            <a:xfrm>
              <a:off x="6011044" y="2578120"/>
              <a:ext cx="5486400" cy="1390650"/>
              <a:chOff x="6011044" y="2578120"/>
              <a:chExt cx="5486400" cy="1390650"/>
            </a:xfrm>
          </p:grpSpPr>
          <p:pic>
            <p:nvPicPr>
              <p:cNvPr id="316" name="Google Shape;316;p2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011044" y="2578120"/>
                <a:ext cx="5486400" cy="1390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" name="Google Shape;317;p23" descr="La compression de données - Les deux types"/>
              <p:cNvPicPr preferRelativeResize="0"/>
              <p:nvPr/>
            </p:nvPicPr>
            <p:blipFill rotWithShape="1">
              <a:blip r:embed="rId6">
                <a:alphaModFix/>
              </a:blip>
              <a:srcRect l="77938"/>
              <a:stretch/>
            </p:blipFill>
            <p:spPr>
              <a:xfrm>
                <a:off x="10069027" y="2691806"/>
                <a:ext cx="1292489" cy="1238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4"/>
          <p:cNvSpPr txBox="1"/>
          <p:nvPr/>
        </p:nvSpPr>
        <p:spPr>
          <a:xfrm>
            <a:off x="1196667" y="415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Codage Source : Techniques (2/2)</a:t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 rot="5400000">
            <a:off x="732944" y="145974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4"/>
          <p:cNvSpPr txBox="1"/>
          <p:nvPr/>
        </p:nvSpPr>
        <p:spPr>
          <a:xfrm>
            <a:off x="1196667" y="1396445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Deux techniques de compression</a:t>
            </a:r>
            <a:endParaRPr/>
          </a:p>
        </p:txBody>
      </p:sp>
      <p:graphicFrame>
        <p:nvGraphicFramePr>
          <p:cNvPr id="327" name="Google Shape;327;p24"/>
          <p:cNvGraphicFramePr/>
          <p:nvPr>
            <p:extLst>
              <p:ext uri="{D42A27DB-BD31-4B8C-83A1-F6EECF244321}">
                <p14:modId xmlns:p14="http://schemas.microsoft.com/office/powerpoint/2010/main" val="2257923839"/>
              </p:ext>
            </p:extLst>
          </p:nvPr>
        </p:nvGraphicFramePr>
        <p:xfrm>
          <a:off x="1413163" y="2294111"/>
          <a:ext cx="9001500" cy="3215690"/>
        </p:xfrm>
        <a:graphic>
          <a:graphicData uri="http://schemas.openxmlformats.org/drawingml/2006/table">
            <a:tbl>
              <a:tblPr firstRow="1" bandRow="1">
                <a:noFill/>
                <a:tableStyleId>{FE93E6A3-0DBD-4456-AFB4-13D49B394C27}</a:tableStyleId>
              </a:tblPr>
              <a:tblGrid>
                <a:gridCol w="450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u="none" strike="noStrike" cap="none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Compression avec perte</a:t>
                      </a:r>
                      <a:endParaRPr sz="1800" u="none" strike="noStrike" cap="none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u="none" strike="noStrike" cap="none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Compression sans perte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i="0" u="sng" strike="noStrike" cap="none" dirty="0">
                          <a:solidFill>
                            <a:srgbClr val="C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Perte de quelques données </a:t>
                      </a:r>
                      <a:r>
                        <a:rPr lang="fr-FR" sz="1800" b="0" i="0" u="none" strike="noStrike" cap="none" dirty="0">
                          <a:solidFill>
                            <a:schemeClr val="dk1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sur l'information d'origine</a:t>
                      </a:r>
                      <a:endParaRPr sz="1800" dirty="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i="0" u="sng" dirty="0">
                          <a:solidFill>
                            <a:srgbClr val="C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Aucune perte</a:t>
                      </a:r>
                      <a:r>
                        <a:rPr lang="fr-FR" sz="1800" b="1" i="0" u="none" dirty="0">
                          <a:solidFill>
                            <a:schemeClr val="dk1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</a:t>
                      </a:r>
                      <a:r>
                        <a:rPr lang="fr-FR" sz="1800" b="0" i="0" dirty="0">
                          <a:solidFill>
                            <a:schemeClr val="dk1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de données sur l'information d'origine</a:t>
                      </a:r>
                      <a:endParaRPr sz="1800" dirty="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1" u="sng" dirty="0">
                          <a:solidFill>
                            <a:srgbClr val="C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Moins de qualité</a:t>
                      </a:r>
                      <a:r>
                        <a:rPr lang="fr-FR" sz="1800" b="1" u="none" dirty="0">
                          <a:solidFill>
                            <a:srgbClr val="C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</a:t>
                      </a:r>
                      <a:r>
                        <a:rPr lang="fr-FR" sz="1800" dirty="0">
                          <a:solidFill>
                            <a:schemeClr val="dk1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(taux de compression élevé)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800"/>
                        <a:buFont typeface="Garamond"/>
                        <a:buNone/>
                      </a:pPr>
                      <a:r>
                        <a:rPr lang="fr-FR" sz="1800" b="1" u="sng" dirty="0">
                          <a:solidFill>
                            <a:srgbClr val="C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Qualité préservée</a:t>
                      </a:r>
                      <a:r>
                        <a:rPr lang="fr-FR" sz="1800" b="1" u="none" dirty="0">
                          <a:solidFill>
                            <a:srgbClr val="C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</a:t>
                      </a:r>
                      <a:r>
                        <a:rPr lang="fr-FR" sz="1800" dirty="0">
                          <a:solidFill>
                            <a:schemeClr val="dk1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(taux de compression faible)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dirty="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Appliquée aux données perceptibles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dirty="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Appliquée à n’importe quel type de données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olidFill>
                            <a:srgbClr val="C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Plus</a:t>
                      </a:r>
                      <a:r>
                        <a:rPr lang="fr-FR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de débit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dirty="0">
                          <a:solidFill>
                            <a:srgbClr val="C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Moins</a:t>
                      </a:r>
                      <a:r>
                        <a:rPr lang="fr-FR" sz="1800" dirty="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de débit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28" name="Google Shape;3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3673" y="4233429"/>
            <a:ext cx="1352714" cy="711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74037" y="4224310"/>
            <a:ext cx="800100" cy="72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4" descr="PNG File Extension: What Is It? How To Open?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7431" y="4198405"/>
            <a:ext cx="746290" cy="746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78232" y="4108505"/>
            <a:ext cx="926089" cy="926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50132" y="4101214"/>
            <a:ext cx="1191980" cy="975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4" descr="Divx Logo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29396" y="4190771"/>
            <a:ext cx="1126682" cy="843823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4"/>
          <p:cNvSpPr/>
          <p:nvPr/>
        </p:nvSpPr>
        <p:spPr>
          <a:xfrm>
            <a:off x="7445829" y="5617029"/>
            <a:ext cx="368135" cy="628196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4"/>
          <p:cNvSpPr txBox="1"/>
          <p:nvPr/>
        </p:nvSpPr>
        <p:spPr>
          <a:xfrm>
            <a:off x="7968377" y="6224355"/>
            <a:ext cx="19601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Code de Huffman</a:t>
            </a:r>
            <a:endParaRPr sz="1800" b="1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36" name="Google Shape;336;p24"/>
          <p:cNvSpPr txBox="1"/>
          <p:nvPr/>
        </p:nvSpPr>
        <p:spPr>
          <a:xfrm>
            <a:off x="7968377" y="5892601"/>
            <a:ext cx="22181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Code à longueur fixe</a:t>
            </a:r>
            <a:endParaRPr/>
          </a:p>
        </p:txBody>
      </p:sp>
      <p:sp>
        <p:nvSpPr>
          <p:cNvPr id="337" name="Google Shape;337;p24"/>
          <p:cNvSpPr txBox="1"/>
          <p:nvPr/>
        </p:nvSpPr>
        <p:spPr>
          <a:xfrm>
            <a:off x="7982991" y="5506383"/>
            <a:ext cx="12266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Code RLE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5"/>
          <p:cNvSpPr txBox="1"/>
          <p:nvPr/>
        </p:nvSpPr>
        <p:spPr>
          <a:xfrm>
            <a:off x="1196667" y="415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Codage RLE</a:t>
            </a:r>
            <a:endParaRPr/>
          </a:p>
        </p:txBody>
      </p:sp>
      <p:sp>
        <p:nvSpPr>
          <p:cNvPr id="345" name="Google Shape;345;p25"/>
          <p:cNvSpPr/>
          <p:nvPr/>
        </p:nvSpPr>
        <p:spPr>
          <a:xfrm>
            <a:off x="1824894" y="3128964"/>
            <a:ext cx="482138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Utilisé pour la compression des images en noirs et blanc</a:t>
            </a:r>
            <a:endParaRPr/>
          </a:p>
        </p:txBody>
      </p:sp>
      <p:sp>
        <p:nvSpPr>
          <p:cNvPr id="346" name="Google Shape;346;p25"/>
          <p:cNvSpPr/>
          <p:nvPr/>
        </p:nvSpPr>
        <p:spPr>
          <a:xfrm>
            <a:off x="1824894" y="3774954"/>
            <a:ext cx="85126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Compter l’occurrence des caractères identiques qui se suivent</a:t>
            </a:r>
            <a:endParaRPr/>
          </a:p>
        </p:txBody>
      </p:sp>
      <p:sp>
        <p:nvSpPr>
          <p:cNvPr id="347" name="Google Shape;347;p25"/>
          <p:cNvSpPr/>
          <p:nvPr/>
        </p:nvSpPr>
        <p:spPr>
          <a:xfrm rot="5400000">
            <a:off x="645262" y="2261407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5"/>
          <p:cNvSpPr txBox="1"/>
          <p:nvPr/>
        </p:nvSpPr>
        <p:spPr>
          <a:xfrm>
            <a:off x="1160197" y="2149314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Principe</a:t>
            </a:r>
            <a:endParaRPr/>
          </a:p>
        </p:txBody>
      </p:sp>
      <p:sp>
        <p:nvSpPr>
          <p:cNvPr id="349" name="Google Shape;349;p25"/>
          <p:cNvSpPr/>
          <p:nvPr/>
        </p:nvSpPr>
        <p:spPr>
          <a:xfrm rot="5400000">
            <a:off x="1480450" y="3235517"/>
            <a:ext cx="207794" cy="199138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5"/>
          <p:cNvSpPr/>
          <p:nvPr/>
        </p:nvSpPr>
        <p:spPr>
          <a:xfrm rot="5400000">
            <a:off x="1480450" y="3874922"/>
            <a:ext cx="207794" cy="199138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5"/>
          <p:cNvSpPr/>
          <p:nvPr/>
        </p:nvSpPr>
        <p:spPr>
          <a:xfrm>
            <a:off x="1824894" y="2724123"/>
            <a:ext cx="482138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Technique de compression sans perte</a:t>
            </a:r>
            <a:endParaRPr/>
          </a:p>
        </p:txBody>
      </p:sp>
      <p:sp>
        <p:nvSpPr>
          <p:cNvPr id="352" name="Google Shape;352;p25"/>
          <p:cNvSpPr/>
          <p:nvPr/>
        </p:nvSpPr>
        <p:spPr>
          <a:xfrm rot="5400000">
            <a:off x="1480450" y="2830676"/>
            <a:ext cx="207794" cy="199138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5"/>
          <p:cNvSpPr txBox="1"/>
          <p:nvPr/>
        </p:nvSpPr>
        <p:spPr>
          <a:xfrm>
            <a:off x="951978" y="1728592"/>
            <a:ext cx="102838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Le </a:t>
            </a:r>
            <a:r>
              <a:rPr lang="fr-FR" sz="24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Run-Length Encoding</a:t>
            </a:r>
            <a:r>
              <a:rPr lang="fr-FR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, appelé en français le </a:t>
            </a:r>
            <a:r>
              <a:rPr lang="fr-FR" sz="24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codage par plages</a:t>
            </a:r>
            <a:endParaRPr/>
          </a:p>
        </p:txBody>
      </p:sp>
      <p:sp>
        <p:nvSpPr>
          <p:cNvPr id="354" name="Google Shape;354;p25"/>
          <p:cNvSpPr/>
          <p:nvPr/>
        </p:nvSpPr>
        <p:spPr>
          <a:xfrm rot="5400000">
            <a:off x="684879" y="4296022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5"/>
          <p:cNvSpPr txBox="1"/>
          <p:nvPr/>
        </p:nvSpPr>
        <p:spPr>
          <a:xfrm>
            <a:off x="1108985" y="4210666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Exemple 1 </a:t>
            </a:r>
            <a:endParaRPr/>
          </a:p>
        </p:txBody>
      </p:sp>
      <p:sp>
        <p:nvSpPr>
          <p:cNvPr id="356" name="Google Shape;356;p25"/>
          <p:cNvSpPr txBox="1"/>
          <p:nvPr/>
        </p:nvSpPr>
        <p:spPr>
          <a:xfrm>
            <a:off x="1484778" y="4947781"/>
            <a:ext cx="46822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WWWWWWWWBBWWBBBBBBBBBBB</a:t>
            </a:r>
            <a:endParaRPr/>
          </a:p>
        </p:txBody>
      </p:sp>
      <p:sp>
        <p:nvSpPr>
          <p:cNvPr id="357" name="Google Shape;357;p25"/>
          <p:cNvSpPr/>
          <p:nvPr/>
        </p:nvSpPr>
        <p:spPr>
          <a:xfrm>
            <a:off x="6313116" y="4972833"/>
            <a:ext cx="1014608" cy="3137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5"/>
          <p:cNvSpPr txBox="1"/>
          <p:nvPr/>
        </p:nvSpPr>
        <p:spPr>
          <a:xfrm>
            <a:off x="7473861" y="4949710"/>
            <a:ext cx="57619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8W2B2W11B</a:t>
            </a:r>
            <a:endParaRPr/>
          </a:p>
        </p:txBody>
      </p:sp>
      <p:sp>
        <p:nvSpPr>
          <p:cNvPr id="359" name="Google Shape;359;p25"/>
          <p:cNvSpPr/>
          <p:nvPr/>
        </p:nvSpPr>
        <p:spPr>
          <a:xfrm rot="-5400000">
            <a:off x="3673319" y="3238699"/>
            <a:ext cx="314083" cy="4531277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5"/>
          <p:cNvSpPr/>
          <p:nvPr/>
        </p:nvSpPr>
        <p:spPr>
          <a:xfrm rot="-5400000">
            <a:off x="8141451" y="4736080"/>
            <a:ext cx="224313" cy="1501023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5"/>
          <p:cNvSpPr txBox="1"/>
          <p:nvPr/>
        </p:nvSpPr>
        <p:spPr>
          <a:xfrm>
            <a:off x="3068876" y="5837129"/>
            <a:ext cx="15281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23 caractères</a:t>
            </a:r>
            <a:endParaRPr/>
          </a:p>
        </p:txBody>
      </p:sp>
      <p:sp>
        <p:nvSpPr>
          <p:cNvPr id="362" name="Google Shape;362;p25"/>
          <p:cNvSpPr txBox="1"/>
          <p:nvPr/>
        </p:nvSpPr>
        <p:spPr>
          <a:xfrm>
            <a:off x="7603468" y="5810181"/>
            <a:ext cx="15281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9 caractères</a:t>
            </a:r>
            <a:endParaRPr/>
          </a:p>
        </p:txBody>
      </p:sp>
      <p:sp>
        <p:nvSpPr>
          <p:cNvPr id="363" name="Google Shape;363;p25"/>
          <p:cNvSpPr txBox="1"/>
          <p:nvPr/>
        </p:nvSpPr>
        <p:spPr>
          <a:xfrm>
            <a:off x="3060636" y="6249024"/>
            <a:ext cx="15281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184 bits</a:t>
            </a:r>
            <a:endParaRPr/>
          </a:p>
        </p:txBody>
      </p:sp>
      <p:sp>
        <p:nvSpPr>
          <p:cNvPr id="364" name="Google Shape;364;p25"/>
          <p:cNvSpPr txBox="1"/>
          <p:nvPr/>
        </p:nvSpPr>
        <p:spPr>
          <a:xfrm>
            <a:off x="7521440" y="6174884"/>
            <a:ext cx="15281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72 bits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6"/>
          <p:cNvSpPr txBox="1"/>
          <p:nvPr/>
        </p:nvSpPr>
        <p:spPr>
          <a:xfrm>
            <a:off x="1196667" y="415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Codage RLE</a:t>
            </a:r>
            <a:endParaRPr/>
          </a:p>
        </p:txBody>
      </p:sp>
      <p:pic>
        <p:nvPicPr>
          <p:cNvPr id="372" name="Google Shape;372;p26"/>
          <p:cNvPicPr preferRelativeResize="0"/>
          <p:nvPr/>
        </p:nvPicPr>
        <p:blipFill rotWithShape="1">
          <a:blip r:embed="rId3">
            <a:alphaModFix/>
          </a:blip>
          <a:srcRect l="-837" t="12058" r="34197" b="-7118"/>
          <a:stretch/>
        </p:blipFill>
        <p:spPr>
          <a:xfrm>
            <a:off x="2953265" y="2089983"/>
            <a:ext cx="5890504" cy="445910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6"/>
          <p:cNvSpPr txBox="1"/>
          <p:nvPr/>
        </p:nvSpPr>
        <p:spPr>
          <a:xfrm>
            <a:off x="9057503" y="2286006"/>
            <a:ext cx="2133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1W1B3W1B1W</a:t>
            </a:r>
            <a:endParaRPr/>
          </a:p>
        </p:txBody>
      </p:sp>
      <p:sp>
        <p:nvSpPr>
          <p:cNvPr id="374" name="Google Shape;374;p26"/>
          <p:cNvSpPr txBox="1"/>
          <p:nvPr/>
        </p:nvSpPr>
        <p:spPr>
          <a:xfrm>
            <a:off x="9049263" y="2957391"/>
            <a:ext cx="2133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3B1W3B</a:t>
            </a:r>
            <a:endParaRPr/>
          </a:p>
        </p:txBody>
      </p:sp>
      <p:sp>
        <p:nvSpPr>
          <p:cNvPr id="375" name="Google Shape;375;p26"/>
          <p:cNvSpPr txBox="1"/>
          <p:nvPr/>
        </p:nvSpPr>
        <p:spPr>
          <a:xfrm>
            <a:off x="9115164" y="3591709"/>
            <a:ext cx="2133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7B</a:t>
            </a:r>
            <a:endParaRPr/>
          </a:p>
        </p:txBody>
      </p:sp>
      <p:sp>
        <p:nvSpPr>
          <p:cNvPr id="376" name="Google Shape;376;p26"/>
          <p:cNvSpPr txBox="1"/>
          <p:nvPr/>
        </p:nvSpPr>
        <p:spPr>
          <a:xfrm>
            <a:off x="9119281" y="4263095"/>
            <a:ext cx="2133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1W5B1W</a:t>
            </a:r>
            <a:endParaRPr/>
          </a:p>
        </p:txBody>
      </p:sp>
      <p:sp>
        <p:nvSpPr>
          <p:cNvPr id="377" name="Google Shape;377;p26"/>
          <p:cNvSpPr txBox="1"/>
          <p:nvPr/>
        </p:nvSpPr>
        <p:spPr>
          <a:xfrm>
            <a:off x="9090451" y="4936659"/>
            <a:ext cx="2133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2W3B2W</a:t>
            </a:r>
            <a:endParaRPr/>
          </a:p>
        </p:txBody>
      </p:sp>
      <p:sp>
        <p:nvSpPr>
          <p:cNvPr id="378" name="Google Shape;378;p26"/>
          <p:cNvSpPr txBox="1"/>
          <p:nvPr/>
        </p:nvSpPr>
        <p:spPr>
          <a:xfrm>
            <a:off x="9119285" y="5595689"/>
            <a:ext cx="2133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3W1B3W</a:t>
            </a:r>
            <a:endParaRPr/>
          </a:p>
        </p:txBody>
      </p:sp>
      <p:sp>
        <p:nvSpPr>
          <p:cNvPr id="379" name="Google Shape;379;p26"/>
          <p:cNvSpPr/>
          <p:nvPr/>
        </p:nvSpPr>
        <p:spPr>
          <a:xfrm rot="5400000">
            <a:off x="684879" y="1639310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6"/>
          <p:cNvSpPr txBox="1"/>
          <p:nvPr/>
        </p:nvSpPr>
        <p:spPr>
          <a:xfrm>
            <a:off x="1108985" y="1553954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Exemple 2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7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7"/>
          <p:cNvSpPr txBox="1"/>
          <p:nvPr/>
        </p:nvSpPr>
        <p:spPr>
          <a:xfrm>
            <a:off x="1196667" y="415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Codage à longueur fixe</a:t>
            </a:r>
            <a:endParaRPr dirty="0"/>
          </a:p>
        </p:txBody>
      </p:sp>
      <p:sp>
        <p:nvSpPr>
          <p:cNvPr id="388" name="Google Shape;388;p27"/>
          <p:cNvSpPr/>
          <p:nvPr/>
        </p:nvSpPr>
        <p:spPr>
          <a:xfrm rot="5400000">
            <a:off x="835191" y="4203436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1900050" y="2327300"/>
            <a:ext cx="482138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Tous les mots codes ont la même longueur</a:t>
            </a:r>
            <a:endParaRPr/>
          </a:p>
        </p:txBody>
      </p:sp>
      <p:sp>
        <p:nvSpPr>
          <p:cNvPr id="390" name="Google Shape;390;p27"/>
          <p:cNvSpPr/>
          <p:nvPr/>
        </p:nvSpPr>
        <p:spPr>
          <a:xfrm>
            <a:off x="1900050" y="3141244"/>
            <a:ext cx="851263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Si nous avons M= 64 symboles, nous aurons besoin que de n=6 bits pour coder chaque symbole selon la règle suivante :</a:t>
            </a:r>
            <a:endParaRPr/>
          </a:p>
        </p:txBody>
      </p:sp>
      <p:sp>
        <p:nvSpPr>
          <p:cNvPr id="391" name="Google Shape;391;p27"/>
          <p:cNvSpPr/>
          <p:nvPr/>
        </p:nvSpPr>
        <p:spPr>
          <a:xfrm rot="5400000">
            <a:off x="732944" y="145974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7"/>
          <p:cNvSpPr txBox="1"/>
          <p:nvPr/>
        </p:nvSpPr>
        <p:spPr>
          <a:xfrm>
            <a:off x="1196667" y="1396445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Principe</a:t>
            </a:r>
            <a:endParaRPr/>
          </a:p>
        </p:txBody>
      </p:sp>
      <p:sp>
        <p:nvSpPr>
          <p:cNvPr id="393" name="Google Shape;393;p27"/>
          <p:cNvSpPr/>
          <p:nvPr/>
        </p:nvSpPr>
        <p:spPr>
          <a:xfrm rot="5400000">
            <a:off x="1555606" y="2433853"/>
            <a:ext cx="207794" cy="199138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7"/>
          <p:cNvSpPr/>
          <p:nvPr/>
        </p:nvSpPr>
        <p:spPr>
          <a:xfrm rot="5400000">
            <a:off x="1555606" y="3255394"/>
            <a:ext cx="207794" cy="199138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7"/>
          <p:cNvSpPr txBox="1"/>
          <p:nvPr/>
        </p:nvSpPr>
        <p:spPr>
          <a:xfrm>
            <a:off x="1196667" y="4118080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Exemple </a:t>
            </a:r>
            <a:endParaRPr/>
          </a:p>
        </p:txBody>
      </p:sp>
      <p:sp>
        <p:nvSpPr>
          <p:cNvPr id="396" name="Google Shape;396;p27"/>
          <p:cNvSpPr/>
          <p:nvPr/>
        </p:nvSpPr>
        <p:spPr>
          <a:xfrm>
            <a:off x="1196667" y="4626943"/>
            <a:ext cx="794733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Texte : Bienvenue</a:t>
            </a:r>
            <a:endParaRPr/>
          </a:p>
        </p:txBody>
      </p:sp>
      <p:sp>
        <p:nvSpPr>
          <p:cNvPr id="397" name="Google Shape;397;p27"/>
          <p:cNvSpPr/>
          <p:nvPr/>
        </p:nvSpPr>
        <p:spPr>
          <a:xfrm>
            <a:off x="1900050" y="5036988"/>
            <a:ext cx="8763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Le Texte « Bienvenue » est composé de 6 caractères différents « b, i, e, n, v, u », ainsi </a:t>
            </a:r>
            <a:r>
              <a:rPr lang="fr-FR" sz="1800" dirty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M=6.</a:t>
            </a:r>
            <a:endParaRPr dirty="0"/>
          </a:p>
        </p:txBody>
      </p:sp>
      <p:sp>
        <p:nvSpPr>
          <p:cNvPr id="398" name="Google Shape;398;p27"/>
          <p:cNvSpPr txBox="1"/>
          <p:nvPr/>
        </p:nvSpPr>
        <p:spPr>
          <a:xfrm>
            <a:off x="5603296" y="5602278"/>
            <a:ext cx="2309543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318" r="-2901" b="-245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99" name="Google Shape;399;p27"/>
          <p:cNvSpPr/>
          <p:nvPr/>
        </p:nvSpPr>
        <p:spPr>
          <a:xfrm>
            <a:off x="1900050" y="5928840"/>
            <a:ext cx="8763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 bits sont suffisants pour coder chaque caractère.</a:t>
            </a:r>
            <a:endParaRPr sz="1800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00" name="Google Shape;400;p27"/>
          <p:cNvSpPr/>
          <p:nvPr/>
        </p:nvSpPr>
        <p:spPr>
          <a:xfrm>
            <a:off x="1348640" y="5115886"/>
            <a:ext cx="551410" cy="21153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7"/>
          <p:cNvSpPr/>
          <p:nvPr/>
        </p:nvSpPr>
        <p:spPr>
          <a:xfrm>
            <a:off x="1348640" y="6032718"/>
            <a:ext cx="551410" cy="21153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7"/>
          <p:cNvSpPr/>
          <p:nvPr/>
        </p:nvSpPr>
        <p:spPr>
          <a:xfrm>
            <a:off x="1900050" y="1922459"/>
            <a:ext cx="482138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Technique de compression sans perte</a:t>
            </a:r>
            <a:endParaRPr dirty="0"/>
          </a:p>
        </p:txBody>
      </p:sp>
      <p:sp>
        <p:nvSpPr>
          <p:cNvPr id="403" name="Google Shape;403;p27"/>
          <p:cNvSpPr/>
          <p:nvPr/>
        </p:nvSpPr>
        <p:spPr>
          <a:xfrm rot="5400000">
            <a:off x="1555606" y="2029012"/>
            <a:ext cx="207794" cy="199138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7"/>
          <p:cNvSpPr txBox="1"/>
          <p:nvPr/>
        </p:nvSpPr>
        <p:spPr>
          <a:xfrm>
            <a:off x="5311467" y="3992952"/>
            <a:ext cx="1484124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048" t="-2220" b="-355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05" name="Google Shape;405;p27"/>
          <p:cNvSpPr/>
          <p:nvPr/>
        </p:nvSpPr>
        <p:spPr>
          <a:xfrm>
            <a:off x="1891810" y="2714483"/>
            <a:ext cx="95381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Le code ASCII est écrit sur 8 bits, il nous permet d’avoir jusqu’à 2^</a:t>
            </a:r>
            <a:r>
              <a:rPr lang="fr-FR" sz="2000" baseline="300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8</a:t>
            </a:r>
            <a:r>
              <a:rPr lang="fr-FR" sz="20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= 256 symboles   </a:t>
            </a:r>
            <a:endParaRPr dirty="0"/>
          </a:p>
        </p:txBody>
      </p:sp>
      <p:sp>
        <p:nvSpPr>
          <p:cNvPr id="406" name="Google Shape;406;p27"/>
          <p:cNvSpPr/>
          <p:nvPr/>
        </p:nvSpPr>
        <p:spPr>
          <a:xfrm rot="5400000">
            <a:off x="1547367" y="2821036"/>
            <a:ext cx="207794" cy="199138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8"/>
          <p:cNvSpPr txBox="1"/>
          <p:nvPr/>
        </p:nvSpPr>
        <p:spPr>
          <a:xfrm>
            <a:off x="1196667" y="415637"/>
            <a:ext cx="852922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Codage de </a:t>
            </a:r>
            <a:r>
              <a:rPr lang="fr-FR" sz="4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Huffman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3" name="Google Shape;413;p28"/>
          <p:cNvSpPr/>
          <p:nvPr/>
        </p:nvSpPr>
        <p:spPr>
          <a:xfrm rot="5400000">
            <a:off x="732944" y="145974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8"/>
          <p:cNvSpPr txBox="1"/>
          <p:nvPr/>
        </p:nvSpPr>
        <p:spPr>
          <a:xfrm>
            <a:off x="1150347" y="1419955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Idée</a:t>
            </a:r>
            <a:endParaRPr/>
          </a:p>
        </p:txBody>
      </p:sp>
      <p:pic>
        <p:nvPicPr>
          <p:cNvPr id="415" name="Google Shape;415;p28" descr="Personne avec une idé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7563" y="3457946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8"/>
          <p:cNvSpPr/>
          <p:nvPr/>
        </p:nvSpPr>
        <p:spPr>
          <a:xfrm>
            <a:off x="2840093" y="3314982"/>
            <a:ext cx="869669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Attribuer des mots de </a:t>
            </a:r>
            <a:r>
              <a:rPr lang="fr-FR" sz="2400" u="sng" dirty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code courts </a:t>
            </a:r>
            <a:r>
              <a:rPr lang="fr-FR" sz="24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pour les symboles </a:t>
            </a:r>
            <a:r>
              <a:rPr lang="fr-FR" sz="2400" u="sng" dirty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probables</a:t>
            </a:r>
            <a:r>
              <a:rPr lang="fr-FR" sz="24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Attribuer des mots de </a:t>
            </a:r>
            <a:r>
              <a:rPr lang="fr-FR" sz="2400" u="sng" dirty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code longs</a:t>
            </a:r>
            <a:r>
              <a:rPr lang="fr-FR" sz="2400" dirty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fr-FR" sz="24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pour les symboles peu </a:t>
            </a:r>
            <a:r>
              <a:rPr lang="fr-FR" sz="2400" u="sng" dirty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probables</a:t>
            </a:r>
            <a:endParaRPr dirty="0"/>
          </a:p>
        </p:txBody>
      </p:sp>
      <p:sp>
        <p:nvSpPr>
          <p:cNvPr id="417" name="Google Shape;417;p28"/>
          <p:cNvSpPr/>
          <p:nvPr/>
        </p:nvSpPr>
        <p:spPr>
          <a:xfrm>
            <a:off x="2002972" y="1954402"/>
            <a:ext cx="849283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Le codage de </a:t>
            </a:r>
            <a:r>
              <a:rPr lang="fr-FR" sz="2400" dirty="0" err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Huffman</a:t>
            </a:r>
            <a:r>
              <a:rPr lang="fr-FR" sz="24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est une technique de compression sans perte  basée sur les statistiques des données : </a:t>
            </a:r>
            <a:endParaRPr dirty="0"/>
          </a:p>
        </p:txBody>
      </p:sp>
      <p:sp>
        <p:nvSpPr>
          <p:cNvPr id="418" name="Google Shape;418;p28"/>
          <p:cNvSpPr/>
          <p:nvPr/>
        </p:nvSpPr>
        <p:spPr>
          <a:xfrm>
            <a:off x="2002972" y="5044894"/>
            <a:ext cx="892232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Le codage de Huffman appartient à la familles des </a:t>
            </a:r>
            <a:r>
              <a:rPr lang="fr-FR" sz="2400" b="1" u="sng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codes à longueur variable</a:t>
            </a:r>
            <a:r>
              <a:rPr lang="fr-FR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 où on associe les symboles de la source à un </a:t>
            </a:r>
            <a:r>
              <a:rPr lang="fr-FR" sz="2400" b="1" u="sng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nombre variable de bits</a:t>
            </a:r>
            <a:endParaRPr/>
          </a:p>
        </p:txBody>
      </p:sp>
      <p:sp>
        <p:nvSpPr>
          <p:cNvPr id="419" name="Google Shape;419;p28"/>
          <p:cNvSpPr/>
          <p:nvPr/>
        </p:nvSpPr>
        <p:spPr>
          <a:xfrm rot="5400000">
            <a:off x="1411082" y="2131078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8"/>
          <p:cNvSpPr/>
          <p:nvPr/>
        </p:nvSpPr>
        <p:spPr>
          <a:xfrm rot="5400000">
            <a:off x="1428528" y="5141839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  <p:sp>
        <p:nvSpPr>
          <p:cNvPr id="426" name="Google Shape;426;p29"/>
          <p:cNvSpPr txBox="1"/>
          <p:nvPr/>
        </p:nvSpPr>
        <p:spPr>
          <a:xfrm>
            <a:off x="1196667" y="415637"/>
            <a:ext cx="852922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Algorithme de Huffman : Codage (1/12)</a:t>
            </a:r>
            <a:endParaRPr/>
          </a:p>
        </p:txBody>
      </p:sp>
      <p:graphicFrame>
        <p:nvGraphicFramePr>
          <p:cNvPr id="427" name="Google Shape;427;p29"/>
          <p:cNvGraphicFramePr/>
          <p:nvPr/>
        </p:nvGraphicFramePr>
        <p:xfrm>
          <a:off x="615196" y="2304659"/>
          <a:ext cx="4135000" cy="2590870"/>
        </p:xfrm>
        <a:graphic>
          <a:graphicData uri="http://schemas.openxmlformats.org/drawingml/2006/table">
            <a:tbl>
              <a:tblPr firstRow="1" bandRow="1">
                <a:noFill/>
                <a:tableStyleId>{FE93E6A3-0DBD-4456-AFB4-13D49B394C27}</a:tableStyleId>
              </a:tblPr>
              <a:tblGrid>
                <a:gridCol w="14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Caractère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Nombre d’occurrences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b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v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u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28" name="Google Shape;428;p29"/>
          <p:cNvSpPr txBox="1"/>
          <p:nvPr/>
        </p:nvSpPr>
        <p:spPr>
          <a:xfrm>
            <a:off x="738764" y="1735628"/>
            <a:ext cx="37870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Exemple: « bienvenue »</a:t>
            </a:r>
            <a:endParaRPr/>
          </a:p>
        </p:txBody>
      </p:sp>
      <p:sp>
        <p:nvSpPr>
          <p:cNvPr id="429" name="Google Shape;429;p29"/>
          <p:cNvSpPr txBox="1"/>
          <p:nvPr/>
        </p:nvSpPr>
        <p:spPr>
          <a:xfrm>
            <a:off x="5183656" y="2238156"/>
            <a:ext cx="6394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La lettre « e » a </a:t>
            </a:r>
            <a:r>
              <a:rPr lang="fr-FR" sz="2400" b="1" i="1" u="sng" dirty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plus d’</a:t>
            </a:r>
            <a:r>
              <a:rPr lang="fr-FR" sz="2400" b="1" i="1" u="sng" dirty="0" err="1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occurance</a:t>
            </a:r>
            <a:r>
              <a:rPr lang="fr-FR" sz="24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que la lettre « b »</a:t>
            </a:r>
            <a:endParaRPr dirty="0"/>
          </a:p>
        </p:txBody>
      </p:sp>
      <p:sp>
        <p:nvSpPr>
          <p:cNvPr id="430" name="Google Shape;430;p29"/>
          <p:cNvSpPr txBox="1"/>
          <p:nvPr/>
        </p:nvSpPr>
        <p:spPr>
          <a:xfrm>
            <a:off x="5622325" y="4534935"/>
            <a:ext cx="50662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Coder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« e »  sur </a:t>
            </a:r>
            <a:r>
              <a:rPr lang="fr-FR" sz="2400" b="1" i="1" u="sng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moins de bits</a:t>
            </a:r>
            <a:r>
              <a:rPr lang="fr-FR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 que « b »</a:t>
            </a:r>
            <a:endParaRPr/>
          </a:p>
        </p:txBody>
      </p:sp>
      <p:sp>
        <p:nvSpPr>
          <p:cNvPr id="431" name="Google Shape;431;p29"/>
          <p:cNvSpPr/>
          <p:nvPr/>
        </p:nvSpPr>
        <p:spPr>
          <a:xfrm rot="5400000">
            <a:off x="7227515" y="3216003"/>
            <a:ext cx="1014608" cy="3137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9"/>
          <p:cNvSpPr txBox="1"/>
          <p:nvPr/>
        </p:nvSpPr>
        <p:spPr>
          <a:xfrm>
            <a:off x="6838954" y="4045901"/>
            <a:ext cx="17917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Objectif: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0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0"/>
          <p:cNvSpPr txBox="1"/>
          <p:nvPr/>
        </p:nvSpPr>
        <p:spPr>
          <a:xfrm>
            <a:off x="1196666" y="415637"/>
            <a:ext cx="874023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Algorithme de Huffman : Codage (2/12)</a:t>
            </a:r>
            <a:endParaRPr/>
          </a:p>
        </p:txBody>
      </p:sp>
      <p:sp>
        <p:nvSpPr>
          <p:cNvPr id="439" name="Google Shape;439;p30"/>
          <p:cNvSpPr/>
          <p:nvPr/>
        </p:nvSpPr>
        <p:spPr>
          <a:xfrm rot="5400000">
            <a:off x="732944" y="145974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0"/>
          <p:cNvSpPr txBox="1"/>
          <p:nvPr/>
        </p:nvSpPr>
        <p:spPr>
          <a:xfrm>
            <a:off x="1150347" y="1419955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Etape 1 : Création de l’arbre de </a:t>
            </a:r>
            <a:r>
              <a:rPr lang="fr-FR" sz="2800" dirty="0" err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Huffman</a:t>
            </a:r>
            <a:endParaRPr sz="2800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p30"/>
          <p:cNvSpPr txBox="1"/>
          <p:nvPr/>
        </p:nvSpPr>
        <p:spPr>
          <a:xfrm>
            <a:off x="1707306" y="1946991"/>
            <a:ext cx="12987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Itération 1  </a:t>
            </a:r>
            <a:endParaRPr/>
          </a:p>
        </p:txBody>
      </p:sp>
      <p:sp>
        <p:nvSpPr>
          <p:cNvPr id="442" name="Google Shape;442;p30"/>
          <p:cNvSpPr/>
          <p:nvPr/>
        </p:nvSpPr>
        <p:spPr>
          <a:xfrm>
            <a:off x="2072702" y="3015471"/>
            <a:ext cx="92444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Les nœuds sont ordonnés dans l’ordre croissant (ou décroissant) selon leur fréquence d’occurrence dans le texte (la probabilité d’apparition la plus faible).</a:t>
            </a:r>
            <a:endParaRPr dirty="0"/>
          </a:p>
        </p:txBody>
      </p:sp>
      <p:sp>
        <p:nvSpPr>
          <p:cNvPr id="443" name="Google Shape;443;p30"/>
          <p:cNvSpPr/>
          <p:nvPr/>
        </p:nvSpPr>
        <p:spPr>
          <a:xfrm>
            <a:off x="1989573" y="2304379"/>
            <a:ext cx="79473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Chaque caractère/symbole du texte construit un nœud.</a:t>
            </a:r>
            <a:endParaRPr dirty="0"/>
          </a:p>
        </p:txBody>
      </p:sp>
      <p:sp>
        <p:nvSpPr>
          <p:cNvPr id="444" name="Google Shape;444;p30"/>
          <p:cNvSpPr txBox="1"/>
          <p:nvPr/>
        </p:nvSpPr>
        <p:spPr>
          <a:xfrm>
            <a:off x="1698489" y="2650800"/>
            <a:ext cx="13163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Itération 2  </a:t>
            </a:r>
            <a:endParaRPr/>
          </a:p>
        </p:txBody>
      </p:sp>
      <p:sp>
        <p:nvSpPr>
          <p:cNvPr id="445" name="Google Shape;445;p30"/>
          <p:cNvSpPr txBox="1"/>
          <p:nvPr/>
        </p:nvSpPr>
        <p:spPr>
          <a:xfrm>
            <a:off x="1707306" y="3588859"/>
            <a:ext cx="13163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Itération 3  </a:t>
            </a:r>
            <a:endParaRPr/>
          </a:p>
        </p:txBody>
      </p:sp>
      <p:sp>
        <p:nvSpPr>
          <p:cNvPr id="446" name="Google Shape;446;p30"/>
          <p:cNvSpPr/>
          <p:nvPr/>
        </p:nvSpPr>
        <p:spPr>
          <a:xfrm>
            <a:off x="1989573" y="3897986"/>
            <a:ext cx="93276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Les deux nœuds ayant les valeurs d’occurrence la plus faible sont associés pour créer un nœud « père ». Ce nœud a comme valeur </a:t>
            </a:r>
            <a:r>
              <a:rPr lang="fr-FR" sz="1800" u="sng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la somme</a:t>
            </a:r>
            <a:r>
              <a:rPr lang="fr-FR" sz="18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de celles de ses deux « fils ».</a:t>
            </a:r>
            <a:endParaRPr dirty="0"/>
          </a:p>
        </p:txBody>
      </p:sp>
      <p:sp>
        <p:nvSpPr>
          <p:cNvPr id="447" name="Google Shape;447;p30"/>
          <p:cNvSpPr txBox="1"/>
          <p:nvPr/>
        </p:nvSpPr>
        <p:spPr>
          <a:xfrm>
            <a:off x="1689672" y="4531474"/>
            <a:ext cx="13163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Itération 4  </a:t>
            </a:r>
            <a:endParaRPr/>
          </a:p>
        </p:txBody>
      </p:sp>
      <p:sp>
        <p:nvSpPr>
          <p:cNvPr id="448" name="Google Shape;448;p30"/>
          <p:cNvSpPr/>
          <p:nvPr/>
        </p:nvSpPr>
        <p:spPr>
          <a:xfrm>
            <a:off x="1989573" y="4836045"/>
            <a:ext cx="90141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Rétablir l’ordre entre le nouveau nœud et les </a:t>
            </a: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anciens nœuds.</a:t>
            </a:r>
            <a:endParaRPr dirty="0"/>
          </a:p>
        </p:txBody>
      </p:sp>
      <p:sp>
        <p:nvSpPr>
          <p:cNvPr id="449" name="Google Shape;449;p30"/>
          <p:cNvSpPr txBox="1"/>
          <p:nvPr/>
        </p:nvSpPr>
        <p:spPr>
          <a:xfrm>
            <a:off x="1707306" y="5177805"/>
            <a:ext cx="13163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Itération 5  </a:t>
            </a:r>
            <a:endParaRPr/>
          </a:p>
        </p:txBody>
      </p:sp>
      <p:sp>
        <p:nvSpPr>
          <p:cNvPr id="450" name="Google Shape;450;p30"/>
          <p:cNvSpPr/>
          <p:nvPr/>
        </p:nvSpPr>
        <p:spPr>
          <a:xfrm>
            <a:off x="1989573" y="5450869"/>
            <a:ext cx="90141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Reprendre les itérations 3 et 4 jusqu’à la construction du sommet de l’arbre.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1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1"/>
          <p:cNvSpPr/>
          <p:nvPr/>
        </p:nvSpPr>
        <p:spPr>
          <a:xfrm rot="5400000">
            <a:off x="732944" y="145974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1"/>
          <p:cNvSpPr txBox="1"/>
          <p:nvPr/>
        </p:nvSpPr>
        <p:spPr>
          <a:xfrm>
            <a:off x="1196667" y="1396445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Etape 1 : Création de l’arbre de Huffman</a:t>
            </a:r>
            <a:endParaRPr sz="2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31"/>
          <p:cNvSpPr txBox="1"/>
          <p:nvPr/>
        </p:nvSpPr>
        <p:spPr>
          <a:xfrm>
            <a:off x="1203060" y="2002676"/>
            <a:ext cx="10607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Exemple</a:t>
            </a:r>
            <a:endParaRPr/>
          </a:p>
        </p:txBody>
      </p:sp>
      <p:sp>
        <p:nvSpPr>
          <p:cNvPr id="459" name="Google Shape;459;p31"/>
          <p:cNvSpPr/>
          <p:nvPr/>
        </p:nvSpPr>
        <p:spPr>
          <a:xfrm>
            <a:off x="1478934" y="2316343"/>
            <a:ext cx="79473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Texte : Bienvenue</a:t>
            </a:r>
            <a:endParaRPr dirty="0"/>
          </a:p>
        </p:txBody>
      </p:sp>
      <p:sp>
        <p:nvSpPr>
          <p:cNvPr id="460" name="Google Shape;460;p31"/>
          <p:cNvSpPr txBox="1"/>
          <p:nvPr/>
        </p:nvSpPr>
        <p:spPr>
          <a:xfrm>
            <a:off x="1196667" y="2982047"/>
            <a:ext cx="656461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Itération 1 : Calcul du nombre d’occurrences de chaque caractère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206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aphicFrame>
        <p:nvGraphicFramePr>
          <p:cNvPr id="461" name="Google Shape;461;p31"/>
          <p:cNvGraphicFramePr/>
          <p:nvPr/>
        </p:nvGraphicFramePr>
        <p:xfrm>
          <a:off x="7707975" y="2887433"/>
          <a:ext cx="4135000" cy="2590870"/>
        </p:xfrm>
        <a:graphic>
          <a:graphicData uri="http://schemas.openxmlformats.org/drawingml/2006/table">
            <a:tbl>
              <a:tblPr firstRow="1" bandRow="1">
                <a:noFill/>
                <a:tableStyleId>{FE93E6A3-0DBD-4456-AFB4-13D49B394C27}</a:tableStyleId>
              </a:tblPr>
              <a:tblGrid>
                <a:gridCol w="14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Caractère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Nombre d’occurrences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b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v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u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dirty="0"/>
                        <a:t>1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62" name="Google Shape;462;p31"/>
          <p:cNvSpPr/>
          <p:nvPr/>
        </p:nvSpPr>
        <p:spPr>
          <a:xfrm>
            <a:off x="712670" y="4298868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1</a:t>
            </a:r>
            <a:endParaRPr/>
          </a:p>
        </p:txBody>
      </p:sp>
      <p:sp>
        <p:nvSpPr>
          <p:cNvPr id="463" name="Google Shape;463;p31"/>
          <p:cNvSpPr/>
          <p:nvPr/>
        </p:nvSpPr>
        <p:spPr>
          <a:xfrm>
            <a:off x="1712664" y="4298868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1</a:t>
            </a:r>
            <a:endParaRPr/>
          </a:p>
        </p:txBody>
      </p:sp>
      <p:sp>
        <p:nvSpPr>
          <p:cNvPr id="464" name="Google Shape;464;p31"/>
          <p:cNvSpPr/>
          <p:nvPr/>
        </p:nvSpPr>
        <p:spPr>
          <a:xfrm>
            <a:off x="5712640" y="4298868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3</a:t>
            </a:r>
            <a:endParaRPr/>
          </a:p>
        </p:txBody>
      </p:sp>
      <p:sp>
        <p:nvSpPr>
          <p:cNvPr id="465" name="Google Shape;465;p31"/>
          <p:cNvSpPr/>
          <p:nvPr/>
        </p:nvSpPr>
        <p:spPr>
          <a:xfrm>
            <a:off x="4712646" y="4298868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2</a:t>
            </a:r>
            <a:endParaRPr/>
          </a:p>
        </p:txBody>
      </p:sp>
      <p:sp>
        <p:nvSpPr>
          <p:cNvPr id="466" name="Google Shape;466;p31"/>
          <p:cNvSpPr/>
          <p:nvPr/>
        </p:nvSpPr>
        <p:spPr>
          <a:xfrm>
            <a:off x="3712652" y="4298868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 1</a:t>
            </a:r>
            <a:endParaRPr/>
          </a:p>
        </p:txBody>
      </p:sp>
      <p:sp>
        <p:nvSpPr>
          <p:cNvPr id="467" name="Google Shape;467;p31"/>
          <p:cNvSpPr/>
          <p:nvPr/>
        </p:nvSpPr>
        <p:spPr>
          <a:xfrm>
            <a:off x="2712658" y="4298868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1</a:t>
            </a:r>
            <a:endParaRPr/>
          </a:p>
        </p:txBody>
      </p:sp>
      <p:sp>
        <p:nvSpPr>
          <p:cNvPr id="468" name="Google Shape;468;p31"/>
          <p:cNvSpPr/>
          <p:nvPr/>
        </p:nvSpPr>
        <p:spPr>
          <a:xfrm>
            <a:off x="951916" y="5241786"/>
            <a:ext cx="3299450" cy="196855"/>
          </a:xfrm>
          <a:prstGeom prst="left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1"/>
          <p:cNvSpPr/>
          <p:nvPr/>
        </p:nvSpPr>
        <p:spPr>
          <a:xfrm>
            <a:off x="1488980" y="5560020"/>
            <a:ext cx="34834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u="sng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Remarque</a:t>
            </a:r>
            <a:r>
              <a:rPr lang="fr-FR" sz="18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: l’ordre entre les nœuds ayant la même valeur d’occurrence peut changer,</a:t>
            </a:r>
            <a:endParaRPr dirty="0"/>
          </a:p>
        </p:txBody>
      </p:sp>
      <p:sp>
        <p:nvSpPr>
          <p:cNvPr id="470" name="Google Shape;470;p31"/>
          <p:cNvSpPr txBox="1"/>
          <p:nvPr/>
        </p:nvSpPr>
        <p:spPr>
          <a:xfrm>
            <a:off x="1203059" y="3666954"/>
            <a:ext cx="41953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Itération 2 : Ordonnancement des nœuds</a:t>
            </a:r>
            <a:endParaRPr/>
          </a:p>
        </p:txBody>
      </p:sp>
      <p:pic>
        <p:nvPicPr>
          <p:cNvPr id="471" name="Google Shape;471;p31" descr="Avertiss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321" y="556002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1"/>
          <p:cNvSpPr txBox="1"/>
          <p:nvPr/>
        </p:nvSpPr>
        <p:spPr>
          <a:xfrm>
            <a:off x="1196666" y="415637"/>
            <a:ext cx="874023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Algorithme de Huffman : Codage (3/12)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2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2"/>
          <p:cNvSpPr/>
          <p:nvPr/>
        </p:nvSpPr>
        <p:spPr>
          <a:xfrm rot="5400000">
            <a:off x="732944" y="145974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2"/>
          <p:cNvSpPr txBox="1"/>
          <p:nvPr/>
        </p:nvSpPr>
        <p:spPr>
          <a:xfrm>
            <a:off x="1196667" y="1396445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Etape 1 : Création de l’arbre de Huffman</a:t>
            </a:r>
            <a:endParaRPr sz="2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0" name="Google Shape;480;p32"/>
          <p:cNvSpPr txBox="1"/>
          <p:nvPr/>
        </p:nvSpPr>
        <p:spPr>
          <a:xfrm>
            <a:off x="1203060" y="2002676"/>
            <a:ext cx="10607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Exemple</a:t>
            </a:r>
            <a:endParaRPr/>
          </a:p>
        </p:txBody>
      </p:sp>
      <p:sp>
        <p:nvSpPr>
          <p:cNvPr id="481" name="Google Shape;481;p32"/>
          <p:cNvSpPr/>
          <p:nvPr/>
        </p:nvSpPr>
        <p:spPr>
          <a:xfrm>
            <a:off x="1478934" y="2316343"/>
            <a:ext cx="79473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Texte : Bienvenue</a:t>
            </a:r>
            <a:endParaRPr/>
          </a:p>
        </p:txBody>
      </p:sp>
      <p:sp>
        <p:nvSpPr>
          <p:cNvPr id="482" name="Google Shape;482;p32"/>
          <p:cNvSpPr txBox="1"/>
          <p:nvPr/>
        </p:nvSpPr>
        <p:spPr>
          <a:xfrm>
            <a:off x="1203060" y="2729396"/>
            <a:ext cx="3671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Itération 3 : Association des nœuds</a:t>
            </a:r>
            <a:endParaRPr/>
          </a:p>
        </p:txBody>
      </p:sp>
      <p:sp>
        <p:nvSpPr>
          <p:cNvPr id="483" name="Google Shape;483;p32"/>
          <p:cNvSpPr/>
          <p:nvPr/>
        </p:nvSpPr>
        <p:spPr>
          <a:xfrm>
            <a:off x="5355922" y="5144432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1</a:t>
            </a:r>
            <a:endParaRPr/>
          </a:p>
        </p:txBody>
      </p:sp>
      <p:sp>
        <p:nvSpPr>
          <p:cNvPr id="484" name="Google Shape;484;p32"/>
          <p:cNvSpPr/>
          <p:nvPr/>
        </p:nvSpPr>
        <p:spPr>
          <a:xfrm>
            <a:off x="6355916" y="5144432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1</a:t>
            </a:r>
            <a:endParaRPr/>
          </a:p>
        </p:txBody>
      </p:sp>
      <p:sp>
        <p:nvSpPr>
          <p:cNvPr id="485" name="Google Shape;485;p32"/>
          <p:cNvSpPr/>
          <p:nvPr/>
        </p:nvSpPr>
        <p:spPr>
          <a:xfrm>
            <a:off x="10355892" y="5144432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3</a:t>
            </a:r>
            <a:endParaRPr/>
          </a:p>
        </p:txBody>
      </p:sp>
      <p:sp>
        <p:nvSpPr>
          <p:cNvPr id="486" name="Google Shape;486;p32"/>
          <p:cNvSpPr/>
          <p:nvPr/>
        </p:nvSpPr>
        <p:spPr>
          <a:xfrm>
            <a:off x="9355898" y="5144432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2</a:t>
            </a:r>
            <a:endParaRPr/>
          </a:p>
        </p:txBody>
      </p:sp>
      <p:sp>
        <p:nvSpPr>
          <p:cNvPr id="487" name="Google Shape;487;p32"/>
          <p:cNvSpPr/>
          <p:nvPr/>
        </p:nvSpPr>
        <p:spPr>
          <a:xfrm>
            <a:off x="8355904" y="5144432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 1</a:t>
            </a:r>
            <a:endParaRPr/>
          </a:p>
        </p:txBody>
      </p:sp>
      <p:sp>
        <p:nvSpPr>
          <p:cNvPr id="488" name="Google Shape;488;p32"/>
          <p:cNvSpPr/>
          <p:nvPr/>
        </p:nvSpPr>
        <p:spPr>
          <a:xfrm>
            <a:off x="7355910" y="5144432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1</a:t>
            </a:r>
            <a:endParaRPr/>
          </a:p>
        </p:txBody>
      </p:sp>
      <p:cxnSp>
        <p:nvCxnSpPr>
          <p:cNvPr id="489" name="Google Shape;489;p32"/>
          <p:cNvCxnSpPr>
            <a:stCxn id="483" idx="0"/>
            <a:endCxn id="490" idx="4"/>
          </p:cNvCxnSpPr>
          <p:nvPr/>
        </p:nvCxnSpPr>
        <p:spPr>
          <a:xfrm rot="10800000" flipH="1">
            <a:off x="5744077" y="4515032"/>
            <a:ext cx="483900" cy="62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91" name="Google Shape;491;p32"/>
          <p:cNvCxnSpPr>
            <a:stCxn id="484" idx="0"/>
            <a:endCxn id="490" idx="4"/>
          </p:cNvCxnSpPr>
          <p:nvPr/>
        </p:nvCxnSpPr>
        <p:spPr>
          <a:xfrm rot="10800000">
            <a:off x="6228071" y="4515032"/>
            <a:ext cx="516000" cy="62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90" name="Google Shape;490;p32"/>
          <p:cNvSpPr/>
          <p:nvPr/>
        </p:nvSpPr>
        <p:spPr>
          <a:xfrm>
            <a:off x="5839919" y="3745123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92" name="Google Shape;492;p32"/>
          <p:cNvSpPr txBox="1"/>
          <p:nvPr/>
        </p:nvSpPr>
        <p:spPr>
          <a:xfrm>
            <a:off x="1196666" y="415637"/>
            <a:ext cx="874023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Algorithme de Huffman : Codage (4/12)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 idx="4294967295"/>
          </p:nvPr>
        </p:nvSpPr>
        <p:spPr>
          <a:xfrm>
            <a:off x="1289947" y="4667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latin typeface="Times New Roman"/>
                <a:ea typeface="Times New Roman"/>
                <a:cs typeface="Times New Roman"/>
                <a:sym typeface="Times New Roman"/>
              </a:rPr>
              <a:t>Sommaire</a:t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 rot="5400000">
            <a:off x="696776" y="1498321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1202562" y="1443198"/>
            <a:ext cx="109199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Définitions : information, données et signal</a:t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 rot="5400000">
            <a:off x="696776" y="2118101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1202562" y="2060184"/>
            <a:ext cx="109199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Numérisation</a:t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 rot="5400000">
            <a:off x="696776" y="2737881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1202562" y="2677170"/>
            <a:ext cx="109199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Codage Source</a:t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 rot="5400000">
            <a:off x="696776" y="3354867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1202562" y="3294156"/>
            <a:ext cx="109199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Codage Canal</a:t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 rot="5400000">
            <a:off x="696776" y="397185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1202562" y="3911142"/>
            <a:ext cx="109199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Codage en Ligne</a:t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 rot="5400000">
            <a:off x="696776" y="4588839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1202562" y="4528128"/>
            <a:ext cx="109199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Modulation</a:t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 rot="5400000">
            <a:off x="696776" y="5205825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1202562" y="5145114"/>
            <a:ext cx="109199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Rapidité de modulation, débit et capacité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3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3"/>
          <p:cNvSpPr/>
          <p:nvPr/>
        </p:nvSpPr>
        <p:spPr>
          <a:xfrm rot="5400000">
            <a:off x="732944" y="145974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3"/>
          <p:cNvSpPr txBox="1"/>
          <p:nvPr/>
        </p:nvSpPr>
        <p:spPr>
          <a:xfrm>
            <a:off x="1196667" y="1396445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Etape 1 : Création de l’arbre de Huffman</a:t>
            </a:r>
            <a:endParaRPr sz="2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0" name="Google Shape;500;p33"/>
          <p:cNvSpPr txBox="1"/>
          <p:nvPr/>
        </p:nvSpPr>
        <p:spPr>
          <a:xfrm>
            <a:off x="1203060" y="2002676"/>
            <a:ext cx="10607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Exemple</a:t>
            </a:r>
            <a:endParaRPr/>
          </a:p>
        </p:txBody>
      </p:sp>
      <p:sp>
        <p:nvSpPr>
          <p:cNvPr id="501" name="Google Shape;501;p33"/>
          <p:cNvSpPr/>
          <p:nvPr/>
        </p:nvSpPr>
        <p:spPr>
          <a:xfrm>
            <a:off x="1478934" y="2316343"/>
            <a:ext cx="79473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Texte : Bienvenue</a:t>
            </a:r>
            <a:endParaRPr/>
          </a:p>
        </p:txBody>
      </p:sp>
      <p:sp>
        <p:nvSpPr>
          <p:cNvPr id="502" name="Google Shape;502;p33"/>
          <p:cNvSpPr txBox="1"/>
          <p:nvPr/>
        </p:nvSpPr>
        <p:spPr>
          <a:xfrm>
            <a:off x="1203060" y="2729396"/>
            <a:ext cx="29819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Itération 4 : Remise en ordre</a:t>
            </a:r>
            <a:endParaRPr dirty="0"/>
          </a:p>
        </p:txBody>
      </p:sp>
      <p:sp>
        <p:nvSpPr>
          <p:cNvPr id="503" name="Google Shape;503;p33"/>
          <p:cNvSpPr/>
          <p:nvPr/>
        </p:nvSpPr>
        <p:spPr>
          <a:xfrm>
            <a:off x="5001809" y="5979227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1</a:t>
            </a:r>
            <a:endParaRPr/>
          </a:p>
        </p:txBody>
      </p:sp>
      <p:sp>
        <p:nvSpPr>
          <p:cNvPr id="504" name="Google Shape;504;p33"/>
          <p:cNvSpPr/>
          <p:nvPr/>
        </p:nvSpPr>
        <p:spPr>
          <a:xfrm>
            <a:off x="6001803" y="5979227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1</a:t>
            </a:r>
            <a:endParaRPr/>
          </a:p>
        </p:txBody>
      </p:sp>
      <p:sp>
        <p:nvSpPr>
          <p:cNvPr id="505" name="Google Shape;505;p33"/>
          <p:cNvSpPr/>
          <p:nvPr/>
        </p:nvSpPr>
        <p:spPr>
          <a:xfrm>
            <a:off x="7650264" y="4579918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3</a:t>
            </a:r>
            <a:endParaRPr/>
          </a:p>
        </p:txBody>
      </p:sp>
      <p:sp>
        <p:nvSpPr>
          <p:cNvPr id="506" name="Google Shape;506;p33"/>
          <p:cNvSpPr/>
          <p:nvPr/>
        </p:nvSpPr>
        <p:spPr>
          <a:xfrm>
            <a:off x="6568035" y="4590803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2</a:t>
            </a:r>
            <a:endParaRPr/>
          </a:p>
        </p:txBody>
      </p:sp>
      <p:sp>
        <p:nvSpPr>
          <p:cNvPr id="507" name="Google Shape;507;p33"/>
          <p:cNvSpPr/>
          <p:nvPr/>
        </p:nvSpPr>
        <p:spPr>
          <a:xfrm>
            <a:off x="4403577" y="4590803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 1</a:t>
            </a:r>
            <a:endParaRPr/>
          </a:p>
        </p:txBody>
      </p:sp>
      <p:sp>
        <p:nvSpPr>
          <p:cNvPr id="508" name="Google Shape;508;p33"/>
          <p:cNvSpPr/>
          <p:nvPr/>
        </p:nvSpPr>
        <p:spPr>
          <a:xfrm>
            <a:off x="3321348" y="4596742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1</a:t>
            </a:r>
            <a:endParaRPr/>
          </a:p>
        </p:txBody>
      </p:sp>
      <p:cxnSp>
        <p:nvCxnSpPr>
          <p:cNvPr id="509" name="Google Shape;509;p33"/>
          <p:cNvCxnSpPr>
            <a:stCxn id="503" idx="0"/>
            <a:endCxn id="510" idx="4"/>
          </p:cNvCxnSpPr>
          <p:nvPr/>
        </p:nvCxnSpPr>
        <p:spPr>
          <a:xfrm rot="10800000" flipH="1">
            <a:off x="5389964" y="5349827"/>
            <a:ext cx="483900" cy="62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11" name="Google Shape;511;p33"/>
          <p:cNvCxnSpPr>
            <a:stCxn id="504" idx="0"/>
            <a:endCxn id="510" idx="4"/>
          </p:cNvCxnSpPr>
          <p:nvPr/>
        </p:nvCxnSpPr>
        <p:spPr>
          <a:xfrm rot="10800000">
            <a:off x="5873958" y="5349827"/>
            <a:ext cx="516000" cy="62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10" name="Google Shape;510;p33"/>
          <p:cNvSpPr/>
          <p:nvPr/>
        </p:nvSpPr>
        <p:spPr>
          <a:xfrm>
            <a:off x="5485806" y="4579918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512" name="Google Shape;512;p33"/>
          <p:cNvSpPr txBox="1"/>
          <p:nvPr/>
        </p:nvSpPr>
        <p:spPr>
          <a:xfrm>
            <a:off x="1196666" y="415637"/>
            <a:ext cx="874023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Algorithme de Huffman : Codage (5/12)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4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4"/>
          <p:cNvSpPr/>
          <p:nvPr/>
        </p:nvSpPr>
        <p:spPr>
          <a:xfrm rot="5400000">
            <a:off x="732944" y="145974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4"/>
          <p:cNvSpPr txBox="1"/>
          <p:nvPr/>
        </p:nvSpPr>
        <p:spPr>
          <a:xfrm>
            <a:off x="1196667" y="1396445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Etape 1 : Création de l’arbre de Huffman</a:t>
            </a:r>
            <a:endParaRPr sz="2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0" name="Google Shape;520;p34"/>
          <p:cNvSpPr txBox="1"/>
          <p:nvPr/>
        </p:nvSpPr>
        <p:spPr>
          <a:xfrm>
            <a:off x="1203060" y="2002676"/>
            <a:ext cx="10607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Exemple</a:t>
            </a:r>
            <a:endParaRPr/>
          </a:p>
        </p:txBody>
      </p:sp>
      <p:sp>
        <p:nvSpPr>
          <p:cNvPr id="521" name="Google Shape;521;p34"/>
          <p:cNvSpPr/>
          <p:nvPr/>
        </p:nvSpPr>
        <p:spPr>
          <a:xfrm>
            <a:off x="1478934" y="2316343"/>
            <a:ext cx="79473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Texte : Bienvenue</a:t>
            </a:r>
            <a:endParaRPr/>
          </a:p>
        </p:txBody>
      </p:sp>
      <p:sp>
        <p:nvSpPr>
          <p:cNvPr id="522" name="Google Shape;522;p34"/>
          <p:cNvSpPr txBox="1"/>
          <p:nvPr/>
        </p:nvSpPr>
        <p:spPr>
          <a:xfrm>
            <a:off x="1203060" y="2729396"/>
            <a:ext cx="57086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Répéter Itération 3 et 4 : Association  &amp; Remise en ordre</a:t>
            </a:r>
            <a:endParaRPr dirty="0"/>
          </a:p>
        </p:txBody>
      </p:sp>
      <p:sp>
        <p:nvSpPr>
          <p:cNvPr id="523" name="Google Shape;523;p34"/>
          <p:cNvSpPr/>
          <p:nvPr/>
        </p:nvSpPr>
        <p:spPr>
          <a:xfrm>
            <a:off x="5001809" y="6002979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1</a:t>
            </a:r>
            <a:endParaRPr/>
          </a:p>
        </p:txBody>
      </p:sp>
      <p:sp>
        <p:nvSpPr>
          <p:cNvPr id="524" name="Google Shape;524;p34"/>
          <p:cNvSpPr/>
          <p:nvPr/>
        </p:nvSpPr>
        <p:spPr>
          <a:xfrm>
            <a:off x="6001803" y="6002979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1</a:t>
            </a:r>
            <a:endParaRPr/>
          </a:p>
        </p:txBody>
      </p:sp>
      <p:sp>
        <p:nvSpPr>
          <p:cNvPr id="525" name="Google Shape;525;p34"/>
          <p:cNvSpPr/>
          <p:nvPr/>
        </p:nvSpPr>
        <p:spPr>
          <a:xfrm>
            <a:off x="7650264" y="4603670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3</a:t>
            </a:r>
            <a:endParaRPr/>
          </a:p>
        </p:txBody>
      </p:sp>
      <p:sp>
        <p:nvSpPr>
          <p:cNvPr id="526" name="Google Shape;526;p34"/>
          <p:cNvSpPr/>
          <p:nvPr/>
        </p:nvSpPr>
        <p:spPr>
          <a:xfrm>
            <a:off x="6568035" y="4614555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2</a:t>
            </a:r>
            <a:endParaRPr/>
          </a:p>
        </p:txBody>
      </p:sp>
      <p:sp>
        <p:nvSpPr>
          <p:cNvPr id="527" name="Google Shape;527;p34"/>
          <p:cNvSpPr/>
          <p:nvPr/>
        </p:nvSpPr>
        <p:spPr>
          <a:xfrm>
            <a:off x="4056540" y="5997040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 1</a:t>
            </a:r>
            <a:endParaRPr/>
          </a:p>
        </p:txBody>
      </p:sp>
      <p:sp>
        <p:nvSpPr>
          <p:cNvPr id="528" name="Google Shape;528;p34"/>
          <p:cNvSpPr/>
          <p:nvPr/>
        </p:nvSpPr>
        <p:spPr>
          <a:xfrm>
            <a:off x="2974311" y="6002979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1</a:t>
            </a:r>
            <a:endParaRPr/>
          </a:p>
        </p:txBody>
      </p:sp>
      <p:cxnSp>
        <p:nvCxnSpPr>
          <p:cNvPr id="529" name="Google Shape;529;p34"/>
          <p:cNvCxnSpPr>
            <a:stCxn id="523" idx="0"/>
            <a:endCxn id="530" idx="4"/>
          </p:cNvCxnSpPr>
          <p:nvPr/>
        </p:nvCxnSpPr>
        <p:spPr>
          <a:xfrm rot="10800000" flipH="1">
            <a:off x="5389964" y="5373579"/>
            <a:ext cx="483900" cy="62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31" name="Google Shape;531;p34"/>
          <p:cNvCxnSpPr>
            <a:stCxn id="524" idx="0"/>
            <a:endCxn id="530" idx="4"/>
          </p:cNvCxnSpPr>
          <p:nvPr/>
        </p:nvCxnSpPr>
        <p:spPr>
          <a:xfrm rot="10800000">
            <a:off x="5873958" y="5373579"/>
            <a:ext cx="516000" cy="62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30" name="Google Shape;530;p34"/>
          <p:cNvSpPr/>
          <p:nvPr/>
        </p:nvSpPr>
        <p:spPr>
          <a:xfrm>
            <a:off x="5485806" y="4603670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</p:txBody>
      </p:sp>
      <p:cxnSp>
        <p:nvCxnSpPr>
          <p:cNvPr id="532" name="Google Shape;532;p34"/>
          <p:cNvCxnSpPr>
            <a:endCxn id="533" idx="4"/>
          </p:cNvCxnSpPr>
          <p:nvPr/>
        </p:nvCxnSpPr>
        <p:spPr>
          <a:xfrm rot="10800000" flipH="1">
            <a:off x="3266721" y="5356761"/>
            <a:ext cx="483900" cy="640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34" name="Google Shape;534;p34"/>
          <p:cNvCxnSpPr>
            <a:endCxn id="533" idx="4"/>
          </p:cNvCxnSpPr>
          <p:nvPr/>
        </p:nvCxnSpPr>
        <p:spPr>
          <a:xfrm rot="10800000">
            <a:off x="3750621" y="5356761"/>
            <a:ext cx="569400" cy="640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33" name="Google Shape;533;p34"/>
          <p:cNvSpPr/>
          <p:nvPr/>
        </p:nvSpPr>
        <p:spPr>
          <a:xfrm>
            <a:off x="3362466" y="4586844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535" name="Google Shape;535;p34"/>
          <p:cNvSpPr txBox="1"/>
          <p:nvPr/>
        </p:nvSpPr>
        <p:spPr>
          <a:xfrm>
            <a:off x="1196666" y="415637"/>
            <a:ext cx="874023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Algorithme de Huffman : Codage (6/12)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5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5"/>
          <p:cNvSpPr/>
          <p:nvPr/>
        </p:nvSpPr>
        <p:spPr>
          <a:xfrm rot="5400000">
            <a:off x="732944" y="145974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35"/>
          <p:cNvSpPr txBox="1"/>
          <p:nvPr/>
        </p:nvSpPr>
        <p:spPr>
          <a:xfrm>
            <a:off x="1196667" y="1396445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Etape 1 : Création de l’arbre de Huffman</a:t>
            </a:r>
            <a:endParaRPr sz="2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3" name="Google Shape;543;p35"/>
          <p:cNvSpPr txBox="1"/>
          <p:nvPr/>
        </p:nvSpPr>
        <p:spPr>
          <a:xfrm>
            <a:off x="1203060" y="2002676"/>
            <a:ext cx="10607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Exemple</a:t>
            </a:r>
            <a:endParaRPr/>
          </a:p>
        </p:txBody>
      </p:sp>
      <p:sp>
        <p:nvSpPr>
          <p:cNvPr id="544" name="Google Shape;544;p35"/>
          <p:cNvSpPr/>
          <p:nvPr/>
        </p:nvSpPr>
        <p:spPr>
          <a:xfrm>
            <a:off x="1478934" y="2316343"/>
            <a:ext cx="79473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Texte : Bienvenue</a:t>
            </a:r>
            <a:endParaRPr/>
          </a:p>
        </p:txBody>
      </p:sp>
      <p:sp>
        <p:nvSpPr>
          <p:cNvPr id="545" name="Google Shape;545;p35"/>
          <p:cNvSpPr txBox="1"/>
          <p:nvPr/>
        </p:nvSpPr>
        <p:spPr>
          <a:xfrm>
            <a:off x="1203060" y="2729396"/>
            <a:ext cx="57086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Répéter Itération 3 et 4 : Association  &amp; Remise en ordre</a:t>
            </a:r>
            <a:endParaRPr/>
          </a:p>
        </p:txBody>
      </p:sp>
      <p:sp>
        <p:nvSpPr>
          <p:cNvPr id="546" name="Google Shape;546;p35"/>
          <p:cNvSpPr/>
          <p:nvPr/>
        </p:nvSpPr>
        <p:spPr>
          <a:xfrm>
            <a:off x="5138769" y="5973330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1</a:t>
            </a:r>
            <a:endParaRPr/>
          </a:p>
        </p:txBody>
      </p:sp>
      <p:sp>
        <p:nvSpPr>
          <p:cNvPr id="547" name="Google Shape;547;p35"/>
          <p:cNvSpPr/>
          <p:nvPr/>
        </p:nvSpPr>
        <p:spPr>
          <a:xfrm>
            <a:off x="6138763" y="5973330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1</a:t>
            </a:r>
            <a:endParaRPr/>
          </a:p>
        </p:txBody>
      </p:sp>
      <p:sp>
        <p:nvSpPr>
          <p:cNvPr id="548" name="Google Shape;548;p35"/>
          <p:cNvSpPr/>
          <p:nvPr/>
        </p:nvSpPr>
        <p:spPr>
          <a:xfrm>
            <a:off x="7787224" y="4574021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3</a:t>
            </a:r>
            <a:endParaRPr/>
          </a:p>
        </p:txBody>
      </p:sp>
      <p:sp>
        <p:nvSpPr>
          <p:cNvPr id="549" name="Google Shape;549;p35"/>
          <p:cNvSpPr/>
          <p:nvPr/>
        </p:nvSpPr>
        <p:spPr>
          <a:xfrm>
            <a:off x="6704995" y="4584906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2</a:t>
            </a:r>
            <a:endParaRPr/>
          </a:p>
        </p:txBody>
      </p:sp>
      <p:sp>
        <p:nvSpPr>
          <p:cNvPr id="550" name="Google Shape;550;p35"/>
          <p:cNvSpPr/>
          <p:nvPr/>
        </p:nvSpPr>
        <p:spPr>
          <a:xfrm>
            <a:off x="4056540" y="5973330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 1</a:t>
            </a:r>
            <a:endParaRPr/>
          </a:p>
        </p:txBody>
      </p:sp>
      <p:sp>
        <p:nvSpPr>
          <p:cNvPr id="551" name="Google Shape;551;p35"/>
          <p:cNvSpPr/>
          <p:nvPr/>
        </p:nvSpPr>
        <p:spPr>
          <a:xfrm>
            <a:off x="2974311" y="5979269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1</a:t>
            </a:r>
            <a:endParaRPr/>
          </a:p>
        </p:txBody>
      </p:sp>
      <p:cxnSp>
        <p:nvCxnSpPr>
          <p:cNvPr id="552" name="Google Shape;552;p35"/>
          <p:cNvCxnSpPr>
            <a:stCxn id="546" idx="0"/>
            <a:endCxn id="553" idx="4"/>
          </p:cNvCxnSpPr>
          <p:nvPr/>
        </p:nvCxnSpPr>
        <p:spPr>
          <a:xfrm rot="10800000" flipH="1">
            <a:off x="5526924" y="5343930"/>
            <a:ext cx="483900" cy="62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54" name="Google Shape;554;p35"/>
          <p:cNvCxnSpPr>
            <a:stCxn id="547" idx="0"/>
            <a:endCxn id="553" idx="4"/>
          </p:cNvCxnSpPr>
          <p:nvPr/>
        </p:nvCxnSpPr>
        <p:spPr>
          <a:xfrm rot="10800000">
            <a:off x="6010918" y="5343930"/>
            <a:ext cx="516000" cy="62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53" name="Google Shape;553;p35"/>
          <p:cNvSpPr/>
          <p:nvPr/>
        </p:nvSpPr>
        <p:spPr>
          <a:xfrm>
            <a:off x="5622766" y="4574021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555" name="Google Shape;555;p35"/>
          <p:cNvCxnSpPr>
            <a:endCxn id="556" idx="4"/>
          </p:cNvCxnSpPr>
          <p:nvPr/>
        </p:nvCxnSpPr>
        <p:spPr>
          <a:xfrm rot="10800000" flipH="1">
            <a:off x="3266721" y="5333051"/>
            <a:ext cx="483900" cy="640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57" name="Google Shape;557;p35"/>
          <p:cNvCxnSpPr>
            <a:endCxn id="556" idx="4"/>
          </p:cNvCxnSpPr>
          <p:nvPr/>
        </p:nvCxnSpPr>
        <p:spPr>
          <a:xfrm rot="10800000">
            <a:off x="3750621" y="5333051"/>
            <a:ext cx="569400" cy="640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56" name="Google Shape;556;p35"/>
          <p:cNvSpPr/>
          <p:nvPr/>
        </p:nvSpPr>
        <p:spPr>
          <a:xfrm>
            <a:off x="3362466" y="4563134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558" name="Google Shape;558;p35"/>
          <p:cNvCxnSpPr>
            <a:stCxn id="556" idx="0"/>
          </p:cNvCxnSpPr>
          <p:nvPr/>
        </p:nvCxnSpPr>
        <p:spPr>
          <a:xfrm rot="10800000" flipH="1">
            <a:off x="3750621" y="4013834"/>
            <a:ext cx="750000" cy="549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59" name="Google Shape;559;p35"/>
          <p:cNvCxnSpPr>
            <a:stCxn id="553" idx="0"/>
          </p:cNvCxnSpPr>
          <p:nvPr/>
        </p:nvCxnSpPr>
        <p:spPr>
          <a:xfrm rot="10800000">
            <a:off x="4975621" y="4025621"/>
            <a:ext cx="1035300" cy="548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60" name="Google Shape;560;p35"/>
          <p:cNvSpPr/>
          <p:nvPr/>
        </p:nvSpPr>
        <p:spPr>
          <a:xfrm>
            <a:off x="4362459" y="3343161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561" name="Google Shape;561;p35"/>
          <p:cNvSpPr txBox="1"/>
          <p:nvPr/>
        </p:nvSpPr>
        <p:spPr>
          <a:xfrm>
            <a:off x="1196666" y="415637"/>
            <a:ext cx="874023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Algorithme de Huffman : Codage (7/12)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6"/>
          <p:cNvSpPr txBox="1"/>
          <p:nvPr/>
        </p:nvSpPr>
        <p:spPr>
          <a:xfrm>
            <a:off x="7922820" y="6357363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6"/>
          <p:cNvSpPr/>
          <p:nvPr/>
        </p:nvSpPr>
        <p:spPr>
          <a:xfrm rot="5400000">
            <a:off x="732944" y="145974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36"/>
          <p:cNvSpPr txBox="1"/>
          <p:nvPr/>
        </p:nvSpPr>
        <p:spPr>
          <a:xfrm>
            <a:off x="1196667" y="1396445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Etape 1 : Création de l’arbre de Huffman</a:t>
            </a:r>
            <a:endParaRPr sz="2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9" name="Google Shape;569;p36"/>
          <p:cNvSpPr txBox="1"/>
          <p:nvPr/>
        </p:nvSpPr>
        <p:spPr>
          <a:xfrm>
            <a:off x="1203060" y="2002676"/>
            <a:ext cx="10607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Exemple</a:t>
            </a:r>
            <a:endParaRPr/>
          </a:p>
        </p:txBody>
      </p:sp>
      <p:sp>
        <p:nvSpPr>
          <p:cNvPr id="570" name="Google Shape;570;p36"/>
          <p:cNvSpPr/>
          <p:nvPr/>
        </p:nvSpPr>
        <p:spPr>
          <a:xfrm>
            <a:off x="1478934" y="2316343"/>
            <a:ext cx="79473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Texte : Bienvenue</a:t>
            </a:r>
            <a:endParaRPr/>
          </a:p>
        </p:txBody>
      </p:sp>
      <p:sp>
        <p:nvSpPr>
          <p:cNvPr id="571" name="Google Shape;571;p36"/>
          <p:cNvSpPr txBox="1"/>
          <p:nvPr/>
        </p:nvSpPr>
        <p:spPr>
          <a:xfrm>
            <a:off x="1203060" y="2729396"/>
            <a:ext cx="57086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Répéter Itération 3 et 4 : Association  &amp; Remise en ordre</a:t>
            </a:r>
            <a:endParaRPr/>
          </a:p>
        </p:txBody>
      </p:sp>
      <p:sp>
        <p:nvSpPr>
          <p:cNvPr id="572" name="Google Shape;572;p36"/>
          <p:cNvSpPr/>
          <p:nvPr/>
        </p:nvSpPr>
        <p:spPr>
          <a:xfrm>
            <a:off x="5716809" y="6085468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1</a:t>
            </a:r>
            <a:endParaRPr/>
          </a:p>
        </p:txBody>
      </p:sp>
      <p:sp>
        <p:nvSpPr>
          <p:cNvPr id="573" name="Google Shape;573;p36"/>
          <p:cNvSpPr/>
          <p:nvPr/>
        </p:nvSpPr>
        <p:spPr>
          <a:xfrm>
            <a:off x="6716803" y="6085468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1</a:t>
            </a:r>
            <a:endParaRPr/>
          </a:p>
        </p:txBody>
      </p:sp>
      <p:sp>
        <p:nvSpPr>
          <p:cNvPr id="574" name="Google Shape;574;p36"/>
          <p:cNvSpPr/>
          <p:nvPr/>
        </p:nvSpPr>
        <p:spPr>
          <a:xfrm>
            <a:off x="8706350" y="4686159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3</a:t>
            </a:r>
            <a:endParaRPr/>
          </a:p>
        </p:txBody>
      </p:sp>
      <p:sp>
        <p:nvSpPr>
          <p:cNvPr id="575" name="Google Shape;575;p36"/>
          <p:cNvSpPr/>
          <p:nvPr/>
        </p:nvSpPr>
        <p:spPr>
          <a:xfrm>
            <a:off x="7624121" y="4697044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2</a:t>
            </a:r>
            <a:endParaRPr/>
          </a:p>
        </p:txBody>
      </p:sp>
      <p:sp>
        <p:nvSpPr>
          <p:cNvPr id="576" name="Google Shape;576;p36"/>
          <p:cNvSpPr/>
          <p:nvPr/>
        </p:nvSpPr>
        <p:spPr>
          <a:xfrm>
            <a:off x="4634580" y="6085468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 1</a:t>
            </a:r>
            <a:endParaRPr/>
          </a:p>
        </p:txBody>
      </p:sp>
      <p:sp>
        <p:nvSpPr>
          <p:cNvPr id="577" name="Google Shape;577;p36"/>
          <p:cNvSpPr/>
          <p:nvPr/>
        </p:nvSpPr>
        <p:spPr>
          <a:xfrm>
            <a:off x="3514675" y="6085467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1</a:t>
            </a:r>
            <a:endParaRPr/>
          </a:p>
        </p:txBody>
      </p:sp>
      <p:cxnSp>
        <p:nvCxnSpPr>
          <p:cNvPr id="578" name="Google Shape;578;p36"/>
          <p:cNvCxnSpPr>
            <a:stCxn id="572" idx="0"/>
            <a:endCxn id="579" idx="4"/>
          </p:cNvCxnSpPr>
          <p:nvPr/>
        </p:nvCxnSpPr>
        <p:spPr>
          <a:xfrm rot="10800000" flipH="1">
            <a:off x="6104964" y="5456068"/>
            <a:ext cx="483900" cy="62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80" name="Google Shape;580;p36"/>
          <p:cNvCxnSpPr>
            <a:stCxn id="573" idx="0"/>
            <a:endCxn id="579" idx="4"/>
          </p:cNvCxnSpPr>
          <p:nvPr/>
        </p:nvCxnSpPr>
        <p:spPr>
          <a:xfrm rot="10800000">
            <a:off x="6588958" y="5456068"/>
            <a:ext cx="516000" cy="62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79" name="Google Shape;579;p36"/>
          <p:cNvSpPr/>
          <p:nvPr/>
        </p:nvSpPr>
        <p:spPr>
          <a:xfrm>
            <a:off x="6200806" y="4686159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581" name="Google Shape;581;p36"/>
          <p:cNvCxnSpPr>
            <a:endCxn id="582" idx="4"/>
          </p:cNvCxnSpPr>
          <p:nvPr/>
        </p:nvCxnSpPr>
        <p:spPr>
          <a:xfrm rot="10800000" flipH="1">
            <a:off x="3844761" y="5445189"/>
            <a:ext cx="483900" cy="640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83" name="Google Shape;583;p36"/>
          <p:cNvCxnSpPr>
            <a:endCxn id="582" idx="4"/>
          </p:cNvCxnSpPr>
          <p:nvPr/>
        </p:nvCxnSpPr>
        <p:spPr>
          <a:xfrm rot="10800000">
            <a:off x="4328661" y="5445189"/>
            <a:ext cx="569400" cy="640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82" name="Google Shape;582;p36"/>
          <p:cNvSpPr/>
          <p:nvPr/>
        </p:nvSpPr>
        <p:spPr>
          <a:xfrm>
            <a:off x="3940506" y="4675272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584" name="Google Shape;584;p36"/>
          <p:cNvCxnSpPr>
            <a:stCxn id="582" idx="0"/>
          </p:cNvCxnSpPr>
          <p:nvPr/>
        </p:nvCxnSpPr>
        <p:spPr>
          <a:xfrm rot="10800000" flipH="1">
            <a:off x="4328661" y="4125972"/>
            <a:ext cx="750000" cy="549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85" name="Google Shape;585;p36"/>
          <p:cNvCxnSpPr>
            <a:stCxn id="579" idx="0"/>
          </p:cNvCxnSpPr>
          <p:nvPr/>
        </p:nvCxnSpPr>
        <p:spPr>
          <a:xfrm rot="10800000">
            <a:off x="5553661" y="4137759"/>
            <a:ext cx="1035300" cy="548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86" name="Google Shape;586;p36"/>
          <p:cNvSpPr/>
          <p:nvPr/>
        </p:nvSpPr>
        <p:spPr>
          <a:xfrm>
            <a:off x="4940499" y="3455299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cxnSp>
        <p:nvCxnSpPr>
          <p:cNvPr id="587" name="Google Shape;587;p36"/>
          <p:cNvCxnSpPr/>
          <p:nvPr/>
        </p:nvCxnSpPr>
        <p:spPr>
          <a:xfrm rot="10800000" flipH="1">
            <a:off x="7938671" y="4155086"/>
            <a:ext cx="379524" cy="52913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88" name="Google Shape;588;p36"/>
          <p:cNvCxnSpPr/>
          <p:nvPr/>
        </p:nvCxnSpPr>
        <p:spPr>
          <a:xfrm rot="10800000">
            <a:off x="8784640" y="4122130"/>
            <a:ext cx="391947" cy="54828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89" name="Google Shape;589;p36"/>
          <p:cNvSpPr/>
          <p:nvPr/>
        </p:nvSpPr>
        <p:spPr>
          <a:xfrm>
            <a:off x="8167547" y="3443381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590" name="Google Shape;590;p36"/>
          <p:cNvSpPr txBox="1"/>
          <p:nvPr/>
        </p:nvSpPr>
        <p:spPr>
          <a:xfrm>
            <a:off x="1196666" y="415637"/>
            <a:ext cx="874023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Algorithme de Huffman : Codage (8/12)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7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37"/>
          <p:cNvSpPr/>
          <p:nvPr/>
        </p:nvSpPr>
        <p:spPr>
          <a:xfrm rot="5400000">
            <a:off x="732944" y="145974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37"/>
          <p:cNvSpPr txBox="1"/>
          <p:nvPr/>
        </p:nvSpPr>
        <p:spPr>
          <a:xfrm>
            <a:off x="1196667" y="1396445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Etape 1 : Création de l’arbre de Huffman</a:t>
            </a:r>
            <a:endParaRPr sz="2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8" name="Google Shape;598;p37"/>
          <p:cNvSpPr txBox="1"/>
          <p:nvPr/>
        </p:nvSpPr>
        <p:spPr>
          <a:xfrm>
            <a:off x="1203060" y="2002676"/>
            <a:ext cx="10607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Exemple</a:t>
            </a:r>
            <a:endParaRPr/>
          </a:p>
        </p:txBody>
      </p:sp>
      <p:sp>
        <p:nvSpPr>
          <p:cNvPr id="599" name="Google Shape;599;p37"/>
          <p:cNvSpPr/>
          <p:nvPr/>
        </p:nvSpPr>
        <p:spPr>
          <a:xfrm>
            <a:off x="1478934" y="2316343"/>
            <a:ext cx="79473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Texte : Bienvenue</a:t>
            </a:r>
            <a:endParaRPr/>
          </a:p>
        </p:txBody>
      </p:sp>
      <p:sp>
        <p:nvSpPr>
          <p:cNvPr id="600" name="Google Shape;600;p37"/>
          <p:cNvSpPr txBox="1"/>
          <p:nvPr/>
        </p:nvSpPr>
        <p:spPr>
          <a:xfrm>
            <a:off x="1203060" y="2729396"/>
            <a:ext cx="57086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Répéter Itération 3 et 4 : Association  &amp; Remise en ordre</a:t>
            </a:r>
            <a:endParaRPr/>
          </a:p>
        </p:txBody>
      </p:sp>
      <p:sp>
        <p:nvSpPr>
          <p:cNvPr id="601" name="Google Shape;601;p37"/>
          <p:cNvSpPr/>
          <p:nvPr/>
        </p:nvSpPr>
        <p:spPr>
          <a:xfrm>
            <a:off x="7106162" y="5967391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1</a:t>
            </a:r>
            <a:endParaRPr/>
          </a:p>
        </p:txBody>
      </p:sp>
      <p:sp>
        <p:nvSpPr>
          <p:cNvPr id="602" name="Google Shape;602;p37"/>
          <p:cNvSpPr/>
          <p:nvPr/>
        </p:nvSpPr>
        <p:spPr>
          <a:xfrm>
            <a:off x="8106156" y="5967391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1</a:t>
            </a:r>
            <a:endParaRPr/>
          </a:p>
        </p:txBody>
      </p:sp>
      <p:sp>
        <p:nvSpPr>
          <p:cNvPr id="603" name="Google Shape;603;p37"/>
          <p:cNvSpPr/>
          <p:nvPr/>
        </p:nvSpPr>
        <p:spPr>
          <a:xfrm>
            <a:off x="10248893" y="4553692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3</a:t>
            </a:r>
            <a:endParaRPr/>
          </a:p>
        </p:txBody>
      </p:sp>
      <p:sp>
        <p:nvSpPr>
          <p:cNvPr id="604" name="Google Shape;604;p37"/>
          <p:cNvSpPr/>
          <p:nvPr/>
        </p:nvSpPr>
        <p:spPr>
          <a:xfrm>
            <a:off x="9006292" y="4580320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2</a:t>
            </a:r>
            <a:endParaRPr/>
          </a:p>
        </p:txBody>
      </p:sp>
      <p:sp>
        <p:nvSpPr>
          <p:cNvPr id="605" name="Google Shape;605;p37"/>
          <p:cNvSpPr/>
          <p:nvPr/>
        </p:nvSpPr>
        <p:spPr>
          <a:xfrm>
            <a:off x="6023933" y="5967391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 1</a:t>
            </a:r>
            <a:endParaRPr/>
          </a:p>
        </p:txBody>
      </p:sp>
      <p:sp>
        <p:nvSpPr>
          <p:cNvPr id="606" name="Google Shape;606;p37"/>
          <p:cNvSpPr/>
          <p:nvPr/>
        </p:nvSpPr>
        <p:spPr>
          <a:xfrm>
            <a:off x="4941704" y="5973330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1</a:t>
            </a:r>
            <a:endParaRPr/>
          </a:p>
        </p:txBody>
      </p:sp>
      <p:cxnSp>
        <p:nvCxnSpPr>
          <p:cNvPr id="607" name="Google Shape;607;p37"/>
          <p:cNvCxnSpPr>
            <a:stCxn id="601" idx="0"/>
            <a:endCxn id="608" idx="4"/>
          </p:cNvCxnSpPr>
          <p:nvPr/>
        </p:nvCxnSpPr>
        <p:spPr>
          <a:xfrm rot="10800000" flipH="1">
            <a:off x="7494317" y="5337991"/>
            <a:ext cx="483900" cy="62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09" name="Google Shape;609;p37"/>
          <p:cNvCxnSpPr>
            <a:stCxn id="602" idx="0"/>
            <a:endCxn id="608" idx="4"/>
          </p:cNvCxnSpPr>
          <p:nvPr/>
        </p:nvCxnSpPr>
        <p:spPr>
          <a:xfrm rot="10800000">
            <a:off x="7978311" y="5337991"/>
            <a:ext cx="516000" cy="62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08" name="Google Shape;608;p37"/>
          <p:cNvSpPr/>
          <p:nvPr/>
        </p:nvSpPr>
        <p:spPr>
          <a:xfrm>
            <a:off x="7590159" y="4568082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610" name="Google Shape;610;p37"/>
          <p:cNvCxnSpPr>
            <a:endCxn id="611" idx="4"/>
          </p:cNvCxnSpPr>
          <p:nvPr/>
        </p:nvCxnSpPr>
        <p:spPr>
          <a:xfrm rot="10800000" flipH="1">
            <a:off x="5234114" y="5327112"/>
            <a:ext cx="483900" cy="640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12" name="Google Shape;612;p37"/>
          <p:cNvCxnSpPr>
            <a:endCxn id="611" idx="4"/>
          </p:cNvCxnSpPr>
          <p:nvPr/>
        </p:nvCxnSpPr>
        <p:spPr>
          <a:xfrm rot="10800000">
            <a:off x="5718014" y="5327112"/>
            <a:ext cx="569400" cy="640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11" name="Google Shape;611;p37"/>
          <p:cNvSpPr/>
          <p:nvPr/>
        </p:nvSpPr>
        <p:spPr>
          <a:xfrm>
            <a:off x="5329859" y="4557195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613" name="Google Shape;613;p37"/>
          <p:cNvCxnSpPr>
            <a:stCxn id="611" idx="0"/>
          </p:cNvCxnSpPr>
          <p:nvPr/>
        </p:nvCxnSpPr>
        <p:spPr>
          <a:xfrm rot="10800000" flipH="1">
            <a:off x="5718014" y="4007895"/>
            <a:ext cx="750000" cy="549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14" name="Google Shape;614;p37"/>
          <p:cNvCxnSpPr>
            <a:stCxn id="608" idx="0"/>
          </p:cNvCxnSpPr>
          <p:nvPr/>
        </p:nvCxnSpPr>
        <p:spPr>
          <a:xfrm rot="10800000">
            <a:off x="6943014" y="4019682"/>
            <a:ext cx="1035300" cy="548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15" name="Google Shape;615;p37"/>
          <p:cNvSpPr/>
          <p:nvPr/>
        </p:nvSpPr>
        <p:spPr>
          <a:xfrm>
            <a:off x="6329852" y="3337222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cxnSp>
        <p:nvCxnSpPr>
          <p:cNvPr id="616" name="Google Shape;616;p37"/>
          <p:cNvCxnSpPr>
            <a:endCxn id="617" idx="3"/>
          </p:cNvCxnSpPr>
          <p:nvPr/>
        </p:nvCxnSpPr>
        <p:spPr>
          <a:xfrm rot="10800000" flipH="1">
            <a:off x="9439986" y="3982560"/>
            <a:ext cx="260100" cy="597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18" name="Google Shape;618;p37"/>
          <p:cNvCxnSpPr>
            <a:endCxn id="617" idx="5"/>
          </p:cNvCxnSpPr>
          <p:nvPr/>
        </p:nvCxnSpPr>
        <p:spPr>
          <a:xfrm rot="10800000">
            <a:off x="10249020" y="3982560"/>
            <a:ext cx="309600" cy="57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17" name="Google Shape;617;p37"/>
          <p:cNvSpPr/>
          <p:nvPr/>
        </p:nvSpPr>
        <p:spPr>
          <a:xfrm>
            <a:off x="9586398" y="3325395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619" name="Google Shape;619;p37"/>
          <p:cNvCxnSpPr>
            <a:endCxn id="620" idx="3"/>
          </p:cNvCxnSpPr>
          <p:nvPr/>
        </p:nvCxnSpPr>
        <p:spPr>
          <a:xfrm rot="10800000" flipH="1">
            <a:off x="6717888" y="2674751"/>
            <a:ext cx="1473000" cy="664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21" name="Google Shape;621;p37"/>
          <p:cNvCxnSpPr>
            <a:endCxn id="620" idx="5"/>
          </p:cNvCxnSpPr>
          <p:nvPr/>
        </p:nvCxnSpPr>
        <p:spPr>
          <a:xfrm rot="10800000">
            <a:off x="8739822" y="2674751"/>
            <a:ext cx="1155300" cy="649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20" name="Google Shape;620;p37"/>
          <p:cNvSpPr/>
          <p:nvPr/>
        </p:nvSpPr>
        <p:spPr>
          <a:xfrm>
            <a:off x="8077200" y="2017586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622" name="Google Shape;622;p37"/>
          <p:cNvSpPr txBox="1"/>
          <p:nvPr/>
        </p:nvSpPr>
        <p:spPr>
          <a:xfrm>
            <a:off x="1196666" y="415637"/>
            <a:ext cx="874023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Algorithme de Huffman : Codage (9/12)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8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8"/>
          <p:cNvSpPr/>
          <p:nvPr/>
        </p:nvSpPr>
        <p:spPr>
          <a:xfrm rot="5400000">
            <a:off x="732944" y="145974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8"/>
          <p:cNvSpPr txBox="1"/>
          <p:nvPr/>
        </p:nvSpPr>
        <p:spPr>
          <a:xfrm>
            <a:off x="1196667" y="1396445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Etape 2 : Codage binaire</a:t>
            </a:r>
            <a:endParaRPr/>
          </a:p>
        </p:txBody>
      </p:sp>
      <p:sp>
        <p:nvSpPr>
          <p:cNvPr id="630" name="Google Shape;630;p38"/>
          <p:cNvSpPr txBox="1"/>
          <p:nvPr/>
        </p:nvSpPr>
        <p:spPr>
          <a:xfrm>
            <a:off x="1203060" y="2002676"/>
            <a:ext cx="10607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Exemple</a:t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7182158" y="2590167"/>
            <a:ext cx="3461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</a:t>
            </a:r>
            <a:endParaRPr/>
          </a:p>
        </p:txBody>
      </p:sp>
      <p:sp>
        <p:nvSpPr>
          <p:cNvPr id="632" name="Google Shape;632;p38"/>
          <p:cNvSpPr/>
          <p:nvPr/>
        </p:nvSpPr>
        <p:spPr>
          <a:xfrm>
            <a:off x="7106162" y="5967391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1</a:t>
            </a:r>
            <a:endParaRPr/>
          </a:p>
        </p:txBody>
      </p:sp>
      <p:sp>
        <p:nvSpPr>
          <p:cNvPr id="633" name="Google Shape;633;p38"/>
          <p:cNvSpPr/>
          <p:nvPr/>
        </p:nvSpPr>
        <p:spPr>
          <a:xfrm>
            <a:off x="8106156" y="5967391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1</a:t>
            </a:r>
            <a:endParaRPr/>
          </a:p>
        </p:txBody>
      </p:sp>
      <p:sp>
        <p:nvSpPr>
          <p:cNvPr id="634" name="Google Shape;634;p38"/>
          <p:cNvSpPr/>
          <p:nvPr/>
        </p:nvSpPr>
        <p:spPr>
          <a:xfrm>
            <a:off x="10248893" y="4553692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3</a:t>
            </a:r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9006292" y="4580320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2</a:t>
            </a:r>
            <a:endParaRPr/>
          </a:p>
        </p:txBody>
      </p:sp>
      <p:sp>
        <p:nvSpPr>
          <p:cNvPr id="636" name="Google Shape;636;p38"/>
          <p:cNvSpPr/>
          <p:nvPr/>
        </p:nvSpPr>
        <p:spPr>
          <a:xfrm>
            <a:off x="6023933" y="5967391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 1</a:t>
            </a:r>
            <a:endParaRPr/>
          </a:p>
        </p:txBody>
      </p:sp>
      <p:cxnSp>
        <p:nvCxnSpPr>
          <p:cNvPr id="637" name="Google Shape;637;p38"/>
          <p:cNvCxnSpPr>
            <a:stCxn id="632" idx="0"/>
            <a:endCxn id="638" idx="4"/>
          </p:cNvCxnSpPr>
          <p:nvPr/>
        </p:nvCxnSpPr>
        <p:spPr>
          <a:xfrm rot="10800000" flipH="1">
            <a:off x="7494317" y="5337991"/>
            <a:ext cx="483900" cy="62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39" name="Google Shape;639;p38"/>
          <p:cNvCxnSpPr>
            <a:stCxn id="633" idx="0"/>
            <a:endCxn id="638" idx="4"/>
          </p:cNvCxnSpPr>
          <p:nvPr/>
        </p:nvCxnSpPr>
        <p:spPr>
          <a:xfrm rot="10800000">
            <a:off x="7978311" y="5337991"/>
            <a:ext cx="516000" cy="62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38" name="Google Shape;638;p38"/>
          <p:cNvSpPr/>
          <p:nvPr/>
        </p:nvSpPr>
        <p:spPr>
          <a:xfrm>
            <a:off x="7590159" y="4568082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640" name="Google Shape;640;p38"/>
          <p:cNvCxnSpPr>
            <a:endCxn id="641" idx="4"/>
          </p:cNvCxnSpPr>
          <p:nvPr/>
        </p:nvCxnSpPr>
        <p:spPr>
          <a:xfrm rot="10800000" flipH="1">
            <a:off x="5234114" y="5327112"/>
            <a:ext cx="483900" cy="640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2" name="Google Shape;642;p38"/>
          <p:cNvCxnSpPr>
            <a:endCxn id="641" idx="4"/>
          </p:cNvCxnSpPr>
          <p:nvPr/>
        </p:nvCxnSpPr>
        <p:spPr>
          <a:xfrm rot="10800000">
            <a:off x="5718014" y="5327112"/>
            <a:ext cx="569400" cy="640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41" name="Google Shape;641;p38"/>
          <p:cNvSpPr/>
          <p:nvPr/>
        </p:nvSpPr>
        <p:spPr>
          <a:xfrm>
            <a:off x="5329859" y="4557195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643" name="Google Shape;643;p38"/>
          <p:cNvCxnSpPr>
            <a:stCxn id="641" idx="0"/>
          </p:cNvCxnSpPr>
          <p:nvPr/>
        </p:nvCxnSpPr>
        <p:spPr>
          <a:xfrm rot="10800000" flipH="1">
            <a:off x="5718014" y="4007895"/>
            <a:ext cx="750000" cy="549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4" name="Google Shape;644;p38"/>
          <p:cNvCxnSpPr>
            <a:stCxn id="638" idx="0"/>
          </p:cNvCxnSpPr>
          <p:nvPr/>
        </p:nvCxnSpPr>
        <p:spPr>
          <a:xfrm rot="10800000">
            <a:off x="6943014" y="4019682"/>
            <a:ext cx="1035300" cy="548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45" name="Google Shape;645;p38"/>
          <p:cNvSpPr/>
          <p:nvPr/>
        </p:nvSpPr>
        <p:spPr>
          <a:xfrm>
            <a:off x="6329852" y="3337222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cxnSp>
        <p:nvCxnSpPr>
          <p:cNvPr id="646" name="Google Shape;646;p38"/>
          <p:cNvCxnSpPr>
            <a:endCxn id="647" idx="3"/>
          </p:cNvCxnSpPr>
          <p:nvPr/>
        </p:nvCxnSpPr>
        <p:spPr>
          <a:xfrm rot="10800000" flipH="1">
            <a:off x="9439986" y="3982560"/>
            <a:ext cx="260100" cy="597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8" name="Google Shape;648;p38"/>
          <p:cNvCxnSpPr>
            <a:endCxn id="647" idx="5"/>
          </p:cNvCxnSpPr>
          <p:nvPr/>
        </p:nvCxnSpPr>
        <p:spPr>
          <a:xfrm rot="10800000">
            <a:off x="10249020" y="3982560"/>
            <a:ext cx="309600" cy="57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47" name="Google Shape;647;p38"/>
          <p:cNvSpPr/>
          <p:nvPr/>
        </p:nvSpPr>
        <p:spPr>
          <a:xfrm>
            <a:off x="9586398" y="3325395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649" name="Google Shape;649;p38"/>
          <p:cNvCxnSpPr/>
          <p:nvPr/>
        </p:nvCxnSpPr>
        <p:spPr>
          <a:xfrm rot="10800000" flipH="1">
            <a:off x="6718007" y="2674751"/>
            <a:ext cx="1472881" cy="66446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50" name="Google Shape;650;p38"/>
          <p:cNvCxnSpPr>
            <a:endCxn id="651" idx="5"/>
          </p:cNvCxnSpPr>
          <p:nvPr/>
        </p:nvCxnSpPr>
        <p:spPr>
          <a:xfrm rot="10800000">
            <a:off x="8739822" y="2674751"/>
            <a:ext cx="1155300" cy="649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51" name="Google Shape;651;p38"/>
          <p:cNvSpPr/>
          <p:nvPr/>
        </p:nvSpPr>
        <p:spPr>
          <a:xfrm>
            <a:off x="8077200" y="2017586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652" name="Google Shape;652;p38"/>
          <p:cNvSpPr/>
          <p:nvPr/>
        </p:nvSpPr>
        <p:spPr>
          <a:xfrm>
            <a:off x="4928117" y="5967391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1</a:t>
            </a:r>
            <a:endParaRPr/>
          </a:p>
        </p:txBody>
      </p:sp>
      <p:sp>
        <p:nvSpPr>
          <p:cNvPr id="653" name="Google Shape;653;p38"/>
          <p:cNvSpPr/>
          <p:nvPr/>
        </p:nvSpPr>
        <p:spPr>
          <a:xfrm>
            <a:off x="9253213" y="2586313"/>
            <a:ext cx="3461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</a:t>
            </a:r>
            <a:endParaRPr/>
          </a:p>
        </p:txBody>
      </p:sp>
      <p:sp>
        <p:nvSpPr>
          <p:cNvPr id="654" name="Google Shape;654;p38"/>
          <p:cNvSpPr/>
          <p:nvPr/>
        </p:nvSpPr>
        <p:spPr>
          <a:xfrm>
            <a:off x="9200770" y="4034418"/>
            <a:ext cx="3461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</a:t>
            </a:r>
            <a:endParaRPr/>
          </a:p>
        </p:txBody>
      </p:sp>
      <p:sp>
        <p:nvSpPr>
          <p:cNvPr id="655" name="Google Shape;655;p38"/>
          <p:cNvSpPr/>
          <p:nvPr/>
        </p:nvSpPr>
        <p:spPr>
          <a:xfrm>
            <a:off x="10611954" y="4072740"/>
            <a:ext cx="3461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</a:t>
            </a:r>
            <a:endParaRPr/>
          </a:p>
        </p:txBody>
      </p:sp>
      <p:sp>
        <p:nvSpPr>
          <p:cNvPr id="656" name="Google Shape;656;p38"/>
          <p:cNvSpPr/>
          <p:nvPr/>
        </p:nvSpPr>
        <p:spPr>
          <a:xfrm>
            <a:off x="5734675" y="3952134"/>
            <a:ext cx="3461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</a:t>
            </a:r>
            <a:endParaRPr/>
          </a:p>
        </p:txBody>
      </p:sp>
      <p:sp>
        <p:nvSpPr>
          <p:cNvPr id="657" name="Google Shape;657;p38"/>
          <p:cNvSpPr/>
          <p:nvPr/>
        </p:nvSpPr>
        <p:spPr>
          <a:xfrm>
            <a:off x="7374474" y="3893829"/>
            <a:ext cx="3461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</a:t>
            </a:r>
            <a:endParaRPr/>
          </a:p>
        </p:txBody>
      </p:sp>
      <p:sp>
        <p:nvSpPr>
          <p:cNvPr id="658" name="Google Shape;658;p38"/>
          <p:cNvSpPr/>
          <p:nvPr/>
        </p:nvSpPr>
        <p:spPr>
          <a:xfrm>
            <a:off x="7374474" y="5367122"/>
            <a:ext cx="3461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</a:t>
            </a:r>
            <a:endParaRPr/>
          </a:p>
        </p:txBody>
      </p:sp>
      <p:sp>
        <p:nvSpPr>
          <p:cNvPr id="659" name="Google Shape;659;p38"/>
          <p:cNvSpPr/>
          <p:nvPr/>
        </p:nvSpPr>
        <p:spPr>
          <a:xfrm>
            <a:off x="8405935" y="5366327"/>
            <a:ext cx="3461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</a:t>
            </a:r>
            <a:endParaRPr/>
          </a:p>
        </p:txBody>
      </p:sp>
      <p:sp>
        <p:nvSpPr>
          <p:cNvPr id="660" name="Google Shape;660;p38"/>
          <p:cNvSpPr/>
          <p:nvPr/>
        </p:nvSpPr>
        <p:spPr>
          <a:xfrm>
            <a:off x="5080927" y="5443718"/>
            <a:ext cx="3461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</a:t>
            </a:r>
            <a:endParaRPr/>
          </a:p>
        </p:txBody>
      </p:sp>
      <p:sp>
        <p:nvSpPr>
          <p:cNvPr id="661" name="Google Shape;661;p38"/>
          <p:cNvSpPr/>
          <p:nvPr/>
        </p:nvSpPr>
        <p:spPr>
          <a:xfrm>
            <a:off x="6112388" y="5442923"/>
            <a:ext cx="3461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</a:t>
            </a:r>
            <a:endParaRPr/>
          </a:p>
        </p:txBody>
      </p:sp>
      <p:sp>
        <p:nvSpPr>
          <p:cNvPr id="662" name="Google Shape;662;p38"/>
          <p:cNvSpPr/>
          <p:nvPr/>
        </p:nvSpPr>
        <p:spPr>
          <a:xfrm>
            <a:off x="1478934" y="2316343"/>
            <a:ext cx="79473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Texte : Bienvenue</a:t>
            </a:r>
            <a:endParaRPr/>
          </a:p>
        </p:txBody>
      </p:sp>
      <p:sp>
        <p:nvSpPr>
          <p:cNvPr id="663" name="Google Shape;663;p38"/>
          <p:cNvSpPr/>
          <p:nvPr/>
        </p:nvSpPr>
        <p:spPr>
          <a:xfrm>
            <a:off x="1335104" y="3351969"/>
            <a:ext cx="3685155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u="sng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Remarque</a:t>
            </a: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 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1- Il est possible de mettre les bits à 1 à droite et les bits à 0 à gauche.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2- Il ne faut pas inverser l’attribution des bits au cours du codage: toujours 1 à droite, 0 à gauche </a:t>
            </a:r>
            <a:r>
              <a:rPr lang="fr-FR" sz="1800" b="1" u="sng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pour tout l’arbre </a:t>
            </a: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ou inversement,</a:t>
            </a:r>
            <a:endParaRPr/>
          </a:p>
        </p:txBody>
      </p:sp>
      <p:pic>
        <p:nvPicPr>
          <p:cNvPr id="664" name="Google Shape;664;p38" descr="Avertiss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944" y="349493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38"/>
          <p:cNvSpPr txBox="1"/>
          <p:nvPr/>
        </p:nvSpPr>
        <p:spPr>
          <a:xfrm>
            <a:off x="1196666" y="415637"/>
            <a:ext cx="874023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Algorithme de Huffman : Codage (10/12)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9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9"/>
          <p:cNvSpPr/>
          <p:nvPr/>
        </p:nvSpPr>
        <p:spPr>
          <a:xfrm rot="5400000">
            <a:off x="732944" y="145974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39"/>
          <p:cNvSpPr txBox="1"/>
          <p:nvPr/>
        </p:nvSpPr>
        <p:spPr>
          <a:xfrm>
            <a:off x="1196667" y="1396445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Etape 3 : Construction du dictionnaire de Huffman</a:t>
            </a:r>
            <a:endParaRPr sz="2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4" name="Google Shape;674;p39"/>
          <p:cNvSpPr txBox="1"/>
          <p:nvPr/>
        </p:nvSpPr>
        <p:spPr>
          <a:xfrm>
            <a:off x="1203060" y="2002676"/>
            <a:ext cx="10607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Exemple</a:t>
            </a:r>
            <a:endParaRPr/>
          </a:p>
        </p:txBody>
      </p:sp>
      <p:sp>
        <p:nvSpPr>
          <p:cNvPr id="675" name="Google Shape;675;p39"/>
          <p:cNvSpPr/>
          <p:nvPr/>
        </p:nvSpPr>
        <p:spPr>
          <a:xfrm>
            <a:off x="7182158" y="2590167"/>
            <a:ext cx="3461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</a:t>
            </a:r>
            <a:endParaRPr/>
          </a:p>
        </p:txBody>
      </p:sp>
      <p:sp>
        <p:nvSpPr>
          <p:cNvPr id="676" name="Google Shape;676;p39"/>
          <p:cNvSpPr/>
          <p:nvPr/>
        </p:nvSpPr>
        <p:spPr>
          <a:xfrm>
            <a:off x="7106162" y="5967391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1</a:t>
            </a:r>
            <a:endParaRPr/>
          </a:p>
        </p:txBody>
      </p:sp>
      <p:sp>
        <p:nvSpPr>
          <p:cNvPr id="677" name="Google Shape;677;p39"/>
          <p:cNvSpPr/>
          <p:nvPr/>
        </p:nvSpPr>
        <p:spPr>
          <a:xfrm>
            <a:off x="8106156" y="5967391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1</a:t>
            </a:r>
            <a:endParaRPr/>
          </a:p>
        </p:txBody>
      </p:sp>
      <p:sp>
        <p:nvSpPr>
          <p:cNvPr id="678" name="Google Shape;678;p39"/>
          <p:cNvSpPr/>
          <p:nvPr/>
        </p:nvSpPr>
        <p:spPr>
          <a:xfrm>
            <a:off x="10248893" y="4553692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3</a:t>
            </a:r>
            <a:endParaRPr/>
          </a:p>
        </p:txBody>
      </p:sp>
      <p:sp>
        <p:nvSpPr>
          <p:cNvPr id="679" name="Google Shape;679;p39"/>
          <p:cNvSpPr/>
          <p:nvPr/>
        </p:nvSpPr>
        <p:spPr>
          <a:xfrm>
            <a:off x="9006292" y="4580320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2</a:t>
            </a:r>
            <a:endParaRPr/>
          </a:p>
        </p:txBody>
      </p:sp>
      <p:sp>
        <p:nvSpPr>
          <p:cNvPr id="680" name="Google Shape;680;p39"/>
          <p:cNvSpPr/>
          <p:nvPr/>
        </p:nvSpPr>
        <p:spPr>
          <a:xfrm>
            <a:off x="6023933" y="5967391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 1</a:t>
            </a:r>
            <a:endParaRPr/>
          </a:p>
        </p:txBody>
      </p:sp>
      <p:cxnSp>
        <p:nvCxnSpPr>
          <p:cNvPr id="681" name="Google Shape;681;p39"/>
          <p:cNvCxnSpPr>
            <a:stCxn id="676" idx="0"/>
            <a:endCxn id="682" idx="4"/>
          </p:cNvCxnSpPr>
          <p:nvPr/>
        </p:nvCxnSpPr>
        <p:spPr>
          <a:xfrm rot="10800000" flipH="1">
            <a:off x="7494317" y="5337991"/>
            <a:ext cx="483900" cy="62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83" name="Google Shape;683;p39"/>
          <p:cNvCxnSpPr>
            <a:stCxn id="677" idx="0"/>
            <a:endCxn id="682" idx="4"/>
          </p:cNvCxnSpPr>
          <p:nvPr/>
        </p:nvCxnSpPr>
        <p:spPr>
          <a:xfrm rot="10800000">
            <a:off x="7978311" y="5337991"/>
            <a:ext cx="516000" cy="629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82" name="Google Shape;682;p39"/>
          <p:cNvSpPr/>
          <p:nvPr/>
        </p:nvSpPr>
        <p:spPr>
          <a:xfrm>
            <a:off x="7590159" y="4568082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684" name="Google Shape;684;p39"/>
          <p:cNvCxnSpPr>
            <a:endCxn id="685" idx="4"/>
          </p:cNvCxnSpPr>
          <p:nvPr/>
        </p:nvCxnSpPr>
        <p:spPr>
          <a:xfrm rot="10800000" flipH="1">
            <a:off x="5234114" y="5327112"/>
            <a:ext cx="483900" cy="640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86" name="Google Shape;686;p39"/>
          <p:cNvCxnSpPr>
            <a:endCxn id="685" idx="4"/>
          </p:cNvCxnSpPr>
          <p:nvPr/>
        </p:nvCxnSpPr>
        <p:spPr>
          <a:xfrm rot="10800000">
            <a:off x="5718014" y="5327112"/>
            <a:ext cx="569400" cy="640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85" name="Google Shape;685;p39"/>
          <p:cNvSpPr/>
          <p:nvPr/>
        </p:nvSpPr>
        <p:spPr>
          <a:xfrm>
            <a:off x="5329859" y="4557195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687" name="Google Shape;687;p39"/>
          <p:cNvCxnSpPr>
            <a:stCxn id="685" idx="0"/>
          </p:cNvCxnSpPr>
          <p:nvPr/>
        </p:nvCxnSpPr>
        <p:spPr>
          <a:xfrm rot="10800000" flipH="1">
            <a:off x="5718014" y="4007895"/>
            <a:ext cx="750000" cy="549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88" name="Google Shape;688;p39"/>
          <p:cNvCxnSpPr>
            <a:stCxn id="682" idx="0"/>
          </p:cNvCxnSpPr>
          <p:nvPr/>
        </p:nvCxnSpPr>
        <p:spPr>
          <a:xfrm rot="10800000">
            <a:off x="6943014" y="4019682"/>
            <a:ext cx="1035300" cy="548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89" name="Google Shape;689;p39"/>
          <p:cNvSpPr/>
          <p:nvPr/>
        </p:nvSpPr>
        <p:spPr>
          <a:xfrm>
            <a:off x="6329852" y="3337222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cxnSp>
        <p:nvCxnSpPr>
          <p:cNvPr id="690" name="Google Shape;690;p39"/>
          <p:cNvCxnSpPr>
            <a:endCxn id="691" idx="3"/>
          </p:cNvCxnSpPr>
          <p:nvPr/>
        </p:nvCxnSpPr>
        <p:spPr>
          <a:xfrm rot="10800000" flipH="1">
            <a:off x="9439986" y="3982560"/>
            <a:ext cx="260100" cy="597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92" name="Google Shape;692;p39"/>
          <p:cNvCxnSpPr>
            <a:endCxn id="691" idx="5"/>
          </p:cNvCxnSpPr>
          <p:nvPr/>
        </p:nvCxnSpPr>
        <p:spPr>
          <a:xfrm rot="10800000">
            <a:off x="10249020" y="3982560"/>
            <a:ext cx="309600" cy="57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91" name="Google Shape;691;p39"/>
          <p:cNvSpPr/>
          <p:nvPr/>
        </p:nvSpPr>
        <p:spPr>
          <a:xfrm>
            <a:off x="9586398" y="3325395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693" name="Google Shape;693;p39"/>
          <p:cNvCxnSpPr/>
          <p:nvPr/>
        </p:nvCxnSpPr>
        <p:spPr>
          <a:xfrm rot="10800000" flipH="1">
            <a:off x="6718007" y="2674751"/>
            <a:ext cx="1472881" cy="66446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94" name="Google Shape;694;p39"/>
          <p:cNvCxnSpPr>
            <a:endCxn id="695" idx="5"/>
          </p:cNvCxnSpPr>
          <p:nvPr/>
        </p:nvCxnSpPr>
        <p:spPr>
          <a:xfrm rot="10800000">
            <a:off x="8739822" y="2674751"/>
            <a:ext cx="1155300" cy="649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95" name="Google Shape;695;p39"/>
          <p:cNvSpPr/>
          <p:nvPr/>
        </p:nvSpPr>
        <p:spPr>
          <a:xfrm>
            <a:off x="8077200" y="2017586"/>
            <a:ext cx="776310" cy="76991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696" name="Google Shape;696;p39"/>
          <p:cNvSpPr/>
          <p:nvPr/>
        </p:nvSpPr>
        <p:spPr>
          <a:xfrm>
            <a:off x="4941704" y="5973330"/>
            <a:ext cx="776310" cy="748145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1</a:t>
            </a:r>
            <a:endParaRPr/>
          </a:p>
        </p:txBody>
      </p:sp>
      <p:sp>
        <p:nvSpPr>
          <p:cNvPr id="697" name="Google Shape;697;p39"/>
          <p:cNvSpPr/>
          <p:nvPr/>
        </p:nvSpPr>
        <p:spPr>
          <a:xfrm>
            <a:off x="9253213" y="2586313"/>
            <a:ext cx="3461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</a:t>
            </a:r>
            <a:endParaRPr/>
          </a:p>
        </p:txBody>
      </p:sp>
      <p:sp>
        <p:nvSpPr>
          <p:cNvPr id="698" name="Google Shape;698;p39"/>
          <p:cNvSpPr/>
          <p:nvPr/>
        </p:nvSpPr>
        <p:spPr>
          <a:xfrm>
            <a:off x="9200770" y="4034418"/>
            <a:ext cx="3461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</a:t>
            </a:r>
            <a:endParaRPr/>
          </a:p>
        </p:txBody>
      </p:sp>
      <p:sp>
        <p:nvSpPr>
          <p:cNvPr id="699" name="Google Shape;699;p39"/>
          <p:cNvSpPr/>
          <p:nvPr/>
        </p:nvSpPr>
        <p:spPr>
          <a:xfrm>
            <a:off x="10611954" y="4072740"/>
            <a:ext cx="3461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</a:t>
            </a:r>
            <a:endParaRPr/>
          </a:p>
        </p:txBody>
      </p:sp>
      <p:sp>
        <p:nvSpPr>
          <p:cNvPr id="700" name="Google Shape;700;p39"/>
          <p:cNvSpPr/>
          <p:nvPr/>
        </p:nvSpPr>
        <p:spPr>
          <a:xfrm>
            <a:off x="5734675" y="3952134"/>
            <a:ext cx="3461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</a:t>
            </a:r>
            <a:endParaRPr/>
          </a:p>
        </p:txBody>
      </p:sp>
      <p:sp>
        <p:nvSpPr>
          <p:cNvPr id="701" name="Google Shape;701;p39"/>
          <p:cNvSpPr/>
          <p:nvPr/>
        </p:nvSpPr>
        <p:spPr>
          <a:xfrm>
            <a:off x="7374474" y="3893829"/>
            <a:ext cx="3461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</a:t>
            </a:r>
            <a:endParaRPr/>
          </a:p>
        </p:txBody>
      </p:sp>
      <p:sp>
        <p:nvSpPr>
          <p:cNvPr id="702" name="Google Shape;702;p39"/>
          <p:cNvSpPr/>
          <p:nvPr/>
        </p:nvSpPr>
        <p:spPr>
          <a:xfrm>
            <a:off x="7374474" y="5367122"/>
            <a:ext cx="3461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</a:t>
            </a:r>
            <a:endParaRPr/>
          </a:p>
        </p:txBody>
      </p:sp>
      <p:sp>
        <p:nvSpPr>
          <p:cNvPr id="703" name="Google Shape;703;p39"/>
          <p:cNvSpPr/>
          <p:nvPr/>
        </p:nvSpPr>
        <p:spPr>
          <a:xfrm>
            <a:off x="8405935" y="5366327"/>
            <a:ext cx="3461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</a:t>
            </a:r>
            <a:endParaRPr/>
          </a:p>
        </p:txBody>
      </p:sp>
      <p:sp>
        <p:nvSpPr>
          <p:cNvPr id="704" name="Google Shape;704;p39"/>
          <p:cNvSpPr/>
          <p:nvPr/>
        </p:nvSpPr>
        <p:spPr>
          <a:xfrm>
            <a:off x="5080927" y="5443718"/>
            <a:ext cx="3461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</a:t>
            </a:r>
            <a:endParaRPr/>
          </a:p>
        </p:txBody>
      </p:sp>
      <p:sp>
        <p:nvSpPr>
          <p:cNvPr id="705" name="Google Shape;705;p39"/>
          <p:cNvSpPr/>
          <p:nvPr/>
        </p:nvSpPr>
        <p:spPr>
          <a:xfrm>
            <a:off x="6112388" y="5442923"/>
            <a:ext cx="3461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</a:t>
            </a:r>
            <a:endParaRPr/>
          </a:p>
        </p:txBody>
      </p:sp>
      <p:sp>
        <p:nvSpPr>
          <p:cNvPr id="706" name="Google Shape;706;p39"/>
          <p:cNvSpPr/>
          <p:nvPr/>
        </p:nvSpPr>
        <p:spPr>
          <a:xfrm>
            <a:off x="1478934" y="2316343"/>
            <a:ext cx="79473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Texte : Bienvenue</a:t>
            </a:r>
            <a:endParaRPr/>
          </a:p>
        </p:txBody>
      </p:sp>
      <p:graphicFrame>
        <p:nvGraphicFramePr>
          <p:cNvPr id="707" name="Google Shape;707;p39"/>
          <p:cNvGraphicFramePr/>
          <p:nvPr/>
        </p:nvGraphicFramePr>
        <p:xfrm>
          <a:off x="373527" y="2759292"/>
          <a:ext cx="4707400" cy="2743270"/>
        </p:xfrm>
        <a:graphic>
          <a:graphicData uri="http://schemas.openxmlformats.org/drawingml/2006/table">
            <a:tbl>
              <a:tblPr firstRow="1" bandRow="1">
                <a:noFill/>
                <a:tableStyleId>{FE93E6A3-0DBD-4456-AFB4-13D49B394C27}</a:tableStyleId>
              </a:tblPr>
              <a:tblGrid>
                <a:gridCol w="235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Caractère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Code binaire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b="1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b="1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b="1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b="1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b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b="1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u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b="1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v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708" name="Google Shape;708;p39"/>
          <p:cNvCxnSpPr/>
          <p:nvPr/>
        </p:nvCxnSpPr>
        <p:spPr>
          <a:xfrm>
            <a:off x="11487277" y="2586313"/>
            <a:ext cx="31789" cy="376698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09" name="Google Shape;709;p39"/>
          <p:cNvSpPr/>
          <p:nvPr/>
        </p:nvSpPr>
        <p:spPr>
          <a:xfrm>
            <a:off x="10451029" y="1991894"/>
            <a:ext cx="17618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Sens de Lecture</a:t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2794903" y="3096781"/>
            <a:ext cx="89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00</a:t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2794903" y="3508921"/>
            <a:ext cx="89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01</a:t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2765875" y="3909031"/>
            <a:ext cx="89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100</a:t>
            </a:r>
            <a:endParaRPr/>
          </a:p>
        </p:txBody>
      </p:sp>
      <p:sp>
        <p:nvSpPr>
          <p:cNvPr id="713" name="Google Shape;713;p39"/>
          <p:cNvSpPr/>
          <p:nvPr/>
        </p:nvSpPr>
        <p:spPr>
          <a:xfrm>
            <a:off x="2794903" y="4321171"/>
            <a:ext cx="89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101</a:t>
            </a:r>
            <a:endParaRPr/>
          </a:p>
        </p:txBody>
      </p:sp>
      <p:sp>
        <p:nvSpPr>
          <p:cNvPr id="714" name="Google Shape;714;p39"/>
          <p:cNvSpPr/>
          <p:nvPr/>
        </p:nvSpPr>
        <p:spPr>
          <a:xfrm>
            <a:off x="2797087" y="4709251"/>
            <a:ext cx="89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110</a:t>
            </a:r>
            <a:endParaRPr/>
          </a:p>
        </p:txBody>
      </p:sp>
      <p:sp>
        <p:nvSpPr>
          <p:cNvPr id="715" name="Google Shape;715;p39"/>
          <p:cNvSpPr/>
          <p:nvPr/>
        </p:nvSpPr>
        <p:spPr>
          <a:xfrm>
            <a:off x="2791658" y="5121391"/>
            <a:ext cx="89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111</a:t>
            </a:r>
            <a:endParaRPr/>
          </a:p>
        </p:txBody>
      </p:sp>
      <p:sp>
        <p:nvSpPr>
          <p:cNvPr id="716" name="Google Shape;716;p39"/>
          <p:cNvSpPr txBox="1"/>
          <p:nvPr/>
        </p:nvSpPr>
        <p:spPr>
          <a:xfrm>
            <a:off x="1196666" y="415637"/>
            <a:ext cx="874023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Algorithme de Huffman : Codage (11/12)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0"/>
          <p:cNvSpPr/>
          <p:nvPr/>
        </p:nvSpPr>
        <p:spPr>
          <a:xfrm rot="5400000">
            <a:off x="732944" y="145974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40"/>
          <p:cNvSpPr txBox="1"/>
          <p:nvPr/>
        </p:nvSpPr>
        <p:spPr>
          <a:xfrm>
            <a:off x="1196667" y="1396445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Etape 3 : Construction du dictionnaire de Huffman</a:t>
            </a:r>
            <a:endParaRPr sz="2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3" name="Google Shape;723;p40"/>
          <p:cNvSpPr txBox="1"/>
          <p:nvPr/>
        </p:nvSpPr>
        <p:spPr>
          <a:xfrm>
            <a:off x="1203060" y="2002676"/>
            <a:ext cx="10607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Exemple</a:t>
            </a:r>
            <a:endParaRPr/>
          </a:p>
        </p:txBody>
      </p:sp>
      <p:sp>
        <p:nvSpPr>
          <p:cNvPr id="724" name="Google Shape;724;p40"/>
          <p:cNvSpPr/>
          <p:nvPr/>
        </p:nvSpPr>
        <p:spPr>
          <a:xfrm>
            <a:off x="1478934" y="2316343"/>
            <a:ext cx="79473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Texte : Bienvenue</a:t>
            </a:r>
            <a:endParaRPr/>
          </a:p>
        </p:txBody>
      </p:sp>
      <p:graphicFrame>
        <p:nvGraphicFramePr>
          <p:cNvPr id="725" name="Google Shape;725;p40"/>
          <p:cNvGraphicFramePr/>
          <p:nvPr/>
        </p:nvGraphicFramePr>
        <p:xfrm>
          <a:off x="373527" y="2735539"/>
          <a:ext cx="4707400" cy="2743270"/>
        </p:xfrm>
        <a:graphic>
          <a:graphicData uri="http://schemas.openxmlformats.org/drawingml/2006/table">
            <a:tbl>
              <a:tblPr firstRow="1" bandRow="1">
                <a:noFill/>
                <a:tableStyleId>{FE93E6A3-0DBD-4456-AFB4-13D49B394C27}</a:tableStyleId>
              </a:tblPr>
              <a:tblGrid>
                <a:gridCol w="235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Caractère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Code binaire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b="1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b="1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b="1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b="1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b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b="1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u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b="1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v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6" name="Google Shape;726;p40"/>
          <p:cNvSpPr/>
          <p:nvPr/>
        </p:nvSpPr>
        <p:spPr>
          <a:xfrm>
            <a:off x="2794903" y="3073028"/>
            <a:ext cx="89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00</a:t>
            </a:r>
            <a:endParaRPr/>
          </a:p>
        </p:txBody>
      </p:sp>
      <p:sp>
        <p:nvSpPr>
          <p:cNvPr id="727" name="Google Shape;727;p40"/>
          <p:cNvSpPr/>
          <p:nvPr/>
        </p:nvSpPr>
        <p:spPr>
          <a:xfrm>
            <a:off x="2794903" y="3485168"/>
            <a:ext cx="89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01</a:t>
            </a:r>
            <a:endParaRPr/>
          </a:p>
        </p:txBody>
      </p:sp>
      <p:sp>
        <p:nvSpPr>
          <p:cNvPr id="728" name="Google Shape;728;p40"/>
          <p:cNvSpPr/>
          <p:nvPr/>
        </p:nvSpPr>
        <p:spPr>
          <a:xfrm>
            <a:off x="2765875" y="3885278"/>
            <a:ext cx="89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100</a:t>
            </a:r>
            <a:endParaRPr/>
          </a:p>
        </p:txBody>
      </p:sp>
      <p:sp>
        <p:nvSpPr>
          <p:cNvPr id="729" name="Google Shape;729;p40"/>
          <p:cNvSpPr/>
          <p:nvPr/>
        </p:nvSpPr>
        <p:spPr>
          <a:xfrm>
            <a:off x="2794903" y="4297418"/>
            <a:ext cx="89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101</a:t>
            </a:r>
            <a:endParaRPr/>
          </a:p>
        </p:txBody>
      </p:sp>
      <p:sp>
        <p:nvSpPr>
          <p:cNvPr id="730" name="Google Shape;730;p40"/>
          <p:cNvSpPr/>
          <p:nvPr/>
        </p:nvSpPr>
        <p:spPr>
          <a:xfrm>
            <a:off x="2797087" y="4685498"/>
            <a:ext cx="89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110</a:t>
            </a:r>
            <a:endParaRPr/>
          </a:p>
        </p:txBody>
      </p:sp>
      <p:sp>
        <p:nvSpPr>
          <p:cNvPr id="731" name="Google Shape;731;p40"/>
          <p:cNvSpPr/>
          <p:nvPr/>
        </p:nvSpPr>
        <p:spPr>
          <a:xfrm>
            <a:off x="2791658" y="5097638"/>
            <a:ext cx="89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111</a:t>
            </a:r>
            <a:endParaRPr/>
          </a:p>
        </p:txBody>
      </p:sp>
      <p:sp>
        <p:nvSpPr>
          <p:cNvPr id="732" name="Google Shape;732;p40"/>
          <p:cNvSpPr/>
          <p:nvPr/>
        </p:nvSpPr>
        <p:spPr>
          <a:xfrm>
            <a:off x="6940799" y="2016015"/>
            <a:ext cx="472077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u="sng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Remarques</a:t>
            </a:r>
            <a:r>
              <a:rPr lang="fr-FR" sz="2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1- Le dictionnaire de Huffman n’est pas unique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733" name="Google Shape;733;p40" descr="Avertiss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4519" y="207054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0"/>
          <p:cNvSpPr/>
          <p:nvPr/>
        </p:nvSpPr>
        <p:spPr>
          <a:xfrm>
            <a:off x="6940799" y="3217220"/>
            <a:ext cx="471851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2 - L’émetteur doit communiquer le dictionnaire qu’il a défini au récepteur afin que ce dernier puisse faire le décodage,</a:t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6467059" y="5391398"/>
            <a:ext cx="2700691" cy="1151907"/>
          </a:xfrm>
          <a:prstGeom prst="rect">
            <a:avLst/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Codage Source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(Huffman)</a:t>
            </a:r>
            <a:endParaRPr/>
          </a:p>
        </p:txBody>
      </p:sp>
      <p:cxnSp>
        <p:nvCxnSpPr>
          <p:cNvPr id="736" name="Google Shape;736;p40"/>
          <p:cNvCxnSpPr>
            <a:endCxn id="735" idx="1"/>
          </p:cNvCxnSpPr>
          <p:nvPr/>
        </p:nvCxnSpPr>
        <p:spPr>
          <a:xfrm>
            <a:off x="5442559" y="5967352"/>
            <a:ext cx="102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37" name="Google Shape;737;p40"/>
          <p:cNvCxnSpPr/>
          <p:nvPr/>
        </p:nvCxnSpPr>
        <p:spPr>
          <a:xfrm>
            <a:off x="9167750" y="5967351"/>
            <a:ext cx="1823808" cy="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38" name="Google Shape;738;p40"/>
          <p:cNvSpPr/>
          <p:nvPr/>
        </p:nvSpPr>
        <p:spPr>
          <a:xfrm>
            <a:off x="9271615" y="5365277"/>
            <a:ext cx="2868093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101 100 00 01 111 00 01 110 00</a:t>
            </a:r>
            <a:endParaRPr sz="1800" b="1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39" name="Google Shape;739;p40"/>
          <p:cNvSpPr/>
          <p:nvPr/>
        </p:nvSpPr>
        <p:spPr>
          <a:xfrm>
            <a:off x="5171309" y="5489726"/>
            <a:ext cx="121482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Bienvenue</a:t>
            </a:r>
            <a:endParaRPr sz="1800" b="1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40" name="Google Shape;740;p40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r>
            <a:endParaRPr/>
          </a:p>
        </p:txBody>
      </p:sp>
      <p:sp>
        <p:nvSpPr>
          <p:cNvPr id="741" name="Google Shape;741;p40"/>
          <p:cNvSpPr txBox="1"/>
          <p:nvPr/>
        </p:nvSpPr>
        <p:spPr>
          <a:xfrm>
            <a:off x="1196666" y="415637"/>
            <a:ext cx="874023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Algorithme de Huffman : Codage (12/12)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1"/>
          <p:cNvSpPr txBox="1"/>
          <p:nvPr/>
        </p:nvSpPr>
        <p:spPr>
          <a:xfrm>
            <a:off x="1196667" y="415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Algorithme de Huffman : Décodage</a:t>
            </a:r>
            <a:endParaRPr/>
          </a:p>
        </p:txBody>
      </p:sp>
      <p:sp>
        <p:nvSpPr>
          <p:cNvPr id="748" name="Google Shape;748;p41"/>
          <p:cNvSpPr/>
          <p:nvPr/>
        </p:nvSpPr>
        <p:spPr>
          <a:xfrm rot="5400000">
            <a:off x="732944" y="145974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41"/>
          <p:cNvSpPr txBox="1"/>
          <p:nvPr/>
        </p:nvSpPr>
        <p:spPr>
          <a:xfrm>
            <a:off x="1196667" y="1396445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Exemple de décodage</a:t>
            </a:r>
            <a:endParaRPr/>
          </a:p>
        </p:txBody>
      </p:sp>
      <p:graphicFrame>
        <p:nvGraphicFramePr>
          <p:cNvPr id="750" name="Google Shape;750;p41"/>
          <p:cNvGraphicFramePr/>
          <p:nvPr/>
        </p:nvGraphicFramePr>
        <p:xfrm>
          <a:off x="463909" y="361766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{FE93E6A3-0DBD-4456-AFB4-13D49B394C27}</a:tableStyleId>
              </a:tblPr>
              <a:tblGrid>
                <a:gridCol w="117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Caractère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Code binaire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b="1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b="1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b="1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b="1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b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b="1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u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000" b="1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v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51" name="Google Shape;751;p41"/>
          <p:cNvSpPr/>
          <p:nvPr/>
        </p:nvSpPr>
        <p:spPr>
          <a:xfrm>
            <a:off x="2885285" y="3955149"/>
            <a:ext cx="89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00</a:t>
            </a:r>
            <a:endParaRPr/>
          </a:p>
        </p:txBody>
      </p:sp>
      <p:sp>
        <p:nvSpPr>
          <p:cNvPr id="752" name="Google Shape;752;p41"/>
          <p:cNvSpPr/>
          <p:nvPr/>
        </p:nvSpPr>
        <p:spPr>
          <a:xfrm>
            <a:off x="2885285" y="4367289"/>
            <a:ext cx="89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01</a:t>
            </a:r>
            <a:endParaRPr/>
          </a:p>
        </p:txBody>
      </p:sp>
      <p:sp>
        <p:nvSpPr>
          <p:cNvPr id="753" name="Google Shape;753;p41"/>
          <p:cNvSpPr/>
          <p:nvPr/>
        </p:nvSpPr>
        <p:spPr>
          <a:xfrm>
            <a:off x="2856257" y="4767399"/>
            <a:ext cx="89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100</a:t>
            </a:r>
            <a:endParaRPr/>
          </a:p>
        </p:txBody>
      </p:sp>
      <p:sp>
        <p:nvSpPr>
          <p:cNvPr id="754" name="Google Shape;754;p41"/>
          <p:cNvSpPr/>
          <p:nvPr/>
        </p:nvSpPr>
        <p:spPr>
          <a:xfrm>
            <a:off x="2885285" y="5179539"/>
            <a:ext cx="89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101</a:t>
            </a:r>
            <a:endParaRPr/>
          </a:p>
        </p:txBody>
      </p:sp>
      <p:sp>
        <p:nvSpPr>
          <p:cNvPr id="755" name="Google Shape;755;p41"/>
          <p:cNvSpPr/>
          <p:nvPr/>
        </p:nvSpPr>
        <p:spPr>
          <a:xfrm>
            <a:off x="2887469" y="5567619"/>
            <a:ext cx="89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110</a:t>
            </a:r>
            <a:endParaRPr/>
          </a:p>
        </p:txBody>
      </p:sp>
      <p:sp>
        <p:nvSpPr>
          <p:cNvPr id="756" name="Google Shape;756;p41"/>
          <p:cNvSpPr/>
          <p:nvPr/>
        </p:nvSpPr>
        <p:spPr>
          <a:xfrm>
            <a:off x="2882040" y="5979759"/>
            <a:ext cx="89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111</a:t>
            </a:r>
            <a:endParaRPr/>
          </a:p>
        </p:txBody>
      </p:sp>
      <p:sp>
        <p:nvSpPr>
          <p:cNvPr id="757" name="Google Shape;757;p41"/>
          <p:cNvSpPr/>
          <p:nvPr/>
        </p:nvSpPr>
        <p:spPr>
          <a:xfrm>
            <a:off x="1551620" y="2097513"/>
            <a:ext cx="472077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u="sng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Remarque</a:t>
            </a:r>
            <a:r>
              <a:rPr lang="fr-FR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1- Le récepteur doit disposer du dictionnaire utilisé par l’émetteur,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758" name="Google Shape;758;p41" descr="Avertiss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20" y="2248722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41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41"/>
          <p:cNvSpPr/>
          <p:nvPr/>
        </p:nvSpPr>
        <p:spPr>
          <a:xfrm>
            <a:off x="7510109" y="5403805"/>
            <a:ext cx="2700691" cy="1151907"/>
          </a:xfrm>
          <a:prstGeom prst="rect">
            <a:avLst/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Décodage Source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(Huffman)</a:t>
            </a:r>
            <a:endParaRPr/>
          </a:p>
        </p:txBody>
      </p:sp>
      <p:cxnSp>
        <p:nvCxnSpPr>
          <p:cNvPr id="761" name="Google Shape;761;p41"/>
          <p:cNvCxnSpPr/>
          <p:nvPr/>
        </p:nvCxnSpPr>
        <p:spPr>
          <a:xfrm>
            <a:off x="10210800" y="6032125"/>
            <a:ext cx="1024566" cy="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62" name="Google Shape;762;p41"/>
          <p:cNvCxnSpPr/>
          <p:nvPr/>
        </p:nvCxnSpPr>
        <p:spPr>
          <a:xfrm>
            <a:off x="5625203" y="6026012"/>
            <a:ext cx="1823808" cy="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63" name="Google Shape;763;p41"/>
          <p:cNvSpPr/>
          <p:nvPr/>
        </p:nvSpPr>
        <p:spPr>
          <a:xfrm>
            <a:off x="6936893" y="1812367"/>
            <a:ext cx="4720770" cy="350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u="sng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Principe</a:t>
            </a:r>
            <a:r>
              <a:rPr lang="fr-FR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: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1- La suite binaire reçue doit être décodée de gauche à droite bit par bit.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2- Si le i</a:t>
            </a:r>
            <a:r>
              <a:rPr lang="fr-FR" sz="2200" baseline="30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ème</a:t>
            </a:r>
            <a:r>
              <a:rPr lang="fr-FR" sz="2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bit correspond à un mot code dans le dictionnaire, alors caractère décodé.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3- Sinon, le ième bit est associé au bit suivant (aux bits suivants) pour chercher un mot code associé à cette combinaison binaire.</a:t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64" name="Google Shape;764;p41"/>
          <p:cNvSpPr/>
          <p:nvPr/>
        </p:nvSpPr>
        <p:spPr>
          <a:xfrm>
            <a:off x="4913765" y="5595639"/>
            <a:ext cx="2406428" cy="344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1011000001111000111000</a:t>
            </a:r>
            <a:endParaRPr sz="1800" b="1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65" name="Google Shape;765;p41"/>
          <p:cNvSpPr/>
          <p:nvPr/>
        </p:nvSpPr>
        <p:spPr>
          <a:xfrm>
            <a:off x="4941602" y="5538618"/>
            <a:ext cx="154901" cy="485468"/>
          </a:xfrm>
          <a:prstGeom prst="rect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41"/>
          <p:cNvSpPr/>
          <p:nvPr/>
        </p:nvSpPr>
        <p:spPr>
          <a:xfrm>
            <a:off x="4941602" y="5538618"/>
            <a:ext cx="283541" cy="493507"/>
          </a:xfrm>
          <a:prstGeom prst="rect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41"/>
          <p:cNvSpPr/>
          <p:nvPr/>
        </p:nvSpPr>
        <p:spPr>
          <a:xfrm>
            <a:off x="4941602" y="5531688"/>
            <a:ext cx="369865" cy="500438"/>
          </a:xfrm>
          <a:prstGeom prst="rect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41"/>
          <p:cNvSpPr/>
          <p:nvPr/>
        </p:nvSpPr>
        <p:spPr>
          <a:xfrm>
            <a:off x="486888" y="5179539"/>
            <a:ext cx="3264411" cy="40011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41"/>
          <p:cNvSpPr txBox="1"/>
          <p:nvPr/>
        </p:nvSpPr>
        <p:spPr>
          <a:xfrm>
            <a:off x="4971684" y="5103298"/>
            <a:ext cx="3417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B</a:t>
            </a:r>
            <a:endParaRPr/>
          </a:p>
        </p:txBody>
      </p:sp>
      <p:sp>
        <p:nvSpPr>
          <p:cNvPr id="770" name="Google Shape;770;p41"/>
          <p:cNvSpPr txBox="1"/>
          <p:nvPr/>
        </p:nvSpPr>
        <p:spPr>
          <a:xfrm>
            <a:off x="10270905" y="5557049"/>
            <a:ext cx="3417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E20000"/>
                </a:solidFill>
                <a:latin typeface="Garamond"/>
                <a:ea typeface="Garamond"/>
                <a:cs typeface="Garamond"/>
                <a:sym typeface="Garamond"/>
              </a:rPr>
              <a:t>B</a:t>
            </a:r>
            <a:endParaRPr/>
          </a:p>
        </p:txBody>
      </p:sp>
      <p:sp>
        <p:nvSpPr>
          <p:cNvPr id="771" name="Google Shape;771;p41"/>
          <p:cNvSpPr/>
          <p:nvPr/>
        </p:nvSpPr>
        <p:spPr>
          <a:xfrm>
            <a:off x="5311467" y="5533299"/>
            <a:ext cx="313736" cy="498826"/>
          </a:xfrm>
          <a:prstGeom prst="rect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41"/>
          <p:cNvSpPr/>
          <p:nvPr/>
        </p:nvSpPr>
        <p:spPr>
          <a:xfrm>
            <a:off x="484809" y="4779429"/>
            <a:ext cx="3264411" cy="40011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41"/>
          <p:cNvSpPr txBox="1"/>
          <p:nvPr/>
        </p:nvSpPr>
        <p:spPr>
          <a:xfrm>
            <a:off x="5281770" y="5103298"/>
            <a:ext cx="2503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</a:t>
            </a:r>
            <a:endParaRPr/>
          </a:p>
        </p:txBody>
      </p:sp>
      <p:sp>
        <p:nvSpPr>
          <p:cNvPr id="774" name="Google Shape;774;p41"/>
          <p:cNvSpPr txBox="1"/>
          <p:nvPr/>
        </p:nvSpPr>
        <p:spPr>
          <a:xfrm>
            <a:off x="10453370" y="5555437"/>
            <a:ext cx="2503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E20000"/>
                </a:solidFill>
                <a:latin typeface="Garamond"/>
                <a:ea typeface="Garamond"/>
                <a:cs typeface="Garamond"/>
                <a:sym typeface="Garamond"/>
              </a:rPr>
              <a:t>i</a:t>
            </a:r>
            <a:endParaRPr/>
          </a:p>
        </p:txBody>
      </p:sp>
      <p:sp>
        <p:nvSpPr>
          <p:cNvPr id="775" name="Google Shape;775;p41"/>
          <p:cNvSpPr/>
          <p:nvPr/>
        </p:nvSpPr>
        <p:spPr>
          <a:xfrm>
            <a:off x="5625204" y="5533299"/>
            <a:ext cx="174086" cy="498826"/>
          </a:xfrm>
          <a:prstGeom prst="rect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41"/>
          <p:cNvSpPr/>
          <p:nvPr/>
        </p:nvSpPr>
        <p:spPr>
          <a:xfrm>
            <a:off x="478935" y="3982480"/>
            <a:ext cx="3264411" cy="40011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41"/>
          <p:cNvSpPr txBox="1"/>
          <p:nvPr/>
        </p:nvSpPr>
        <p:spPr>
          <a:xfrm>
            <a:off x="5572334" y="5103298"/>
            <a:ext cx="2936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</a:t>
            </a:r>
            <a:endParaRPr/>
          </a:p>
        </p:txBody>
      </p:sp>
      <p:sp>
        <p:nvSpPr>
          <p:cNvPr id="778" name="Google Shape;778;p41"/>
          <p:cNvSpPr txBox="1"/>
          <p:nvPr/>
        </p:nvSpPr>
        <p:spPr>
          <a:xfrm>
            <a:off x="10554815" y="5543562"/>
            <a:ext cx="2936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E20000"/>
                </a:solidFill>
                <a:latin typeface="Garamond"/>
                <a:ea typeface="Garamond"/>
                <a:cs typeface="Garamond"/>
                <a:sym typeface="Garamond"/>
              </a:rPr>
              <a:t>e</a:t>
            </a:r>
            <a:endParaRPr/>
          </a:p>
        </p:txBody>
      </p:sp>
      <p:sp>
        <p:nvSpPr>
          <p:cNvPr id="779" name="Google Shape;779;p41"/>
          <p:cNvSpPr/>
          <p:nvPr/>
        </p:nvSpPr>
        <p:spPr>
          <a:xfrm>
            <a:off x="5788873" y="5531687"/>
            <a:ext cx="247391" cy="498826"/>
          </a:xfrm>
          <a:prstGeom prst="rect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41"/>
          <p:cNvSpPr/>
          <p:nvPr/>
        </p:nvSpPr>
        <p:spPr>
          <a:xfrm>
            <a:off x="486888" y="4373304"/>
            <a:ext cx="3264411" cy="40011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41"/>
          <p:cNvSpPr txBox="1"/>
          <p:nvPr/>
        </p:nvSpPr>
        <p:spPr>
          <a:xfrm>
            <a:off x="5771623" y="509985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n</a:t>
            </a:r>
            <a:endParaRPr/>
          </a:p>
        </p:txBody>
      </p:sp>
      <p:sp>
        <p:nvSpPr>
          <p:cNvPr id="782" name="Google Shape;782;p41"/>
          <p:cNvSpPr txBox="1"/>
          <p:nvPr/>
        </p:nvSpPr>
        <p:spPr>
          <a:xfrm>
            <a:off x="10695340" y="555345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E20000"/>
                </a:solidFill>
                <a:latin typeface="Garamond"/>
                <a:ea typeface="Garamond"/>
                <a:cs typeface="Garamond"/>
                <a:sym typeface="Garamond"/>
              </a:rPr>
              <a:t>n</a:t>
            </a:r>
            <a:endParaRPr/>
          </a:p>
        </p:txBody>
      </p:sp>
      <p:sp>
        <p:nvSpPr>
          <p:cNvPr id="783" name="Google Shape;783;p41"/>
          <p:cNvSpPr/>
          <p:nvPr/>
        </p:nvSpPr>
        <p:spPr>
          <a:xfrm>
            <a:off x="6024999" y="5528247"/>
            <a:ext cx="247391" cy="498826"/>
          </a:xfrm>
          <a:prstGeom prst="rect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1"/>
          <p:cNvSpPr/>
          <p:nvPr/>
        </p:nvSpPr>
        <p:spPr>
          <a:xfrm>
            <a:off x="485395" y="5950109"/>
            <a:ext cx="3264411" cy="40011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41"/>
          <p:cNvSpPr txBox="1"/>
          <p:nvPr/>
        </p:nvSpPr>
        <p:spPr>
          <a:xfrm>
            <a:off x="5971747" y="5107950"/>
            <a:ext cx="290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v</a:t>
            </a:r>
            <a:endParaRPr/>
          </a:p>
        </p:txBody>
      </p:sp>
      <p:sp>
        <p:nvSpPr>
          <p:cNvPr id="786" name="Google Shape;786;p41"/>
          <p:cNvSpPr txBox="1"/>
          <p:nvPr/>
        </p:nvSpPr>
        <p:spPr>
          <a:xfrm>
            <a:off x="10859615" y="5539608"/>
            <a:ext cx="290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E20000"/>
                </a:solidFill>
                <a:latin typeface="Garamond"/>
                <a:ea typeface="Garamond"/>
                <a:cs typeface="Garamond"/>
                <a:sym typeface="Garamond"/>
              </a:rPr>
              <a:t>v</a:t>
            </a:r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6272390" y="5529106"/>
            <a:ext cx="198359" cy="498826"/>
          </a:xfrm>
          <a:prstGeom prst="rect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41"/>
          <p:cNvSpPr/>
          <p:nvPr/>
        </p:nvSpPr>
        <p:spPr>
          <a:xfrm>
            <a:off x="476957" y="3956751"/>
            <a:ext cx="3264411" cy="40011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41"/>
          <p:cNvSpPr txBox="1"/>
          <p:nvPr/>
        </p:nvSpPr>
        <p:spPr>
          <a:xfrm>
            <a:off x="6207272" y="5105972"/>
            <a:ext cx="2936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</a:t>
            </a:r>
            <a:endParaRPr/>
          </a:p>
        </p:txBody>
      </p:sp>
      <p:sp>
        <p:nvSpPr>
          <p:cNvPr id="790" name="Google Shape;790;p41"/>
          <p:cNvSpPr txBox="1"/>
          <p:nvPr/>
        </p:nvSpPr>
        <p:spPr>
          <a:xfrm>
            <a:off x="11012015" y="5537632"/>
            <a:ext cx="2936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E20000"/>
                </a:solidFill>
                <a:latin typeface="Garamond"/>
                <a:ea typeface="Garamond"/>
                <a:cs typeface="Garamond"/>
                <a:sym typeface="Garamond"/>
              </a:rPr>
              <a:t>e</a:t>
            </a:r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6485206" y="5537632"/>
            <a:ext cx="198359" cy="498826"/>
          </a:xfrm>
          <a:prstGeom prst="rect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41"/>
          <p:cNvSpPr/>
          <p:nvPr/>
        </p:nvSpPr>
        <p:spPr>
          <a:xfrm>
            <a:off x="484912" y="4371329"/>
            <a:ext cx="3264411" cy="40011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41"/>
          <p:cNvSpPr txBox="1"/>
          <p:nvPr/>
        </p:nvSpPr>
        <p:spPr>
          <a:xfrm>
            <a:off x="6419047" y="5103996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n</a:t>
            </a:r>
            <a:endParaRPr/>
          </a:p>
        </p:txBody>
      </p:sp>
      <p:sp>
        <p:nvSpPr>
          <p:cNvPr id="794" name="Google Shape;794;p41"/>
          <p:cNvSpPr txBox="1"/>
          <p:nvPr/>
        </p:nvSpPr>
        <p:spPr>
          <a:xfrm>
            <a:off x="11164415" y="553565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E20000"/>
                </a:solidFill>
                <a:latin typeface="Garamond"/>
                <a:ea typeface="Garamond"/>
                <a:cs typeface="Garamond"/>
                <a:sym typeface="Garamond"/>
              </a:rPr>
              <a:t>n</a:t>
            </a:r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6696981" y="5535657"/>
            <a:ext cx="258308" cy="498826"/>
          </a:xfrm>
          <a:prstGeom prst="rect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41"/>
          <p:cNvSpPr/>
          <p:nvPr/>
        </p:nvSpPr>
        <p:spPr>
          <a:xfrm>
            <a:off x="485394" y="5569221"/>
            <a:ext cx="3264411" cy="40011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41"/>
          <p:cNvSpPr txBox="1"/>
          <p:nvPr/>
        </p:nvSpPr>
        <p:spPr>
          <a:xfrm>
            <a:off x="6651672" y="5110426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u</a:t>
            </a:r>
            <a:endParaRPr/>
          </a:p>
        </p:txBody>
      </p:sp>
      <p:sp>
        <p:nvSpPr>
          <p:cNvPr id="798" name="Google Shape;798;p41"/>
          <p:cNvSpPr txBox="1"/>
          <p:nvPr/>
        </p:nvSpPr>
        <p:spPr>
          <a:xfrm>
            <a:off x="11340565" y="553368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E20000"/>
                </a:solidFill>
                <a:latin typeface="Garamond"/>
                <a:ea typeface="Garamond"/>
                <a:cs typeface="Garamond"/>
                <a:sym typeface="Garamond"/>
              </a:rPr>
              <a:t>u</a:t>
            </a:r>
            <a:endParaRPr/>
          </a:p>
        </p:txBody>
      </p:sp>
      <p:sp>
        <p:nvSpPr>
          <p:cNvPr id="799" name="Google Shape;799;p41"/>
          <p:cNvSpPr/>
          <p:nvPr/>
        </p:nvSpPr>
        <p:spPr>
          <a:xfrm>
            <a:off x="6966660" y="5535657"/>
            <a:ext cx="258308" cy="498826"/>
          </a:xfrm>
          <a:prstGeom prst="rect">
            <a:avLst/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41"/>
          <p:cNvSpPr/>
          <p:nvPr/>
        </p:nvSpPr>
        <p:spPr>
          <a:xfrm>
            <a:off x="486180" y="3954664"/>
            <a:ext cx="3264411" cy="40011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41"/>
          <p:cNvSpPr txBox="1"/>
          <p:nvPr/>
        </p:nvSpPr>
        <p:spPr>
          <a:xfrm>
            <a:off x="6910018" y="5107950"/>
            <a:ext cx="2936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</a:t>
            </a:r>
            <a:endParaRPr/>
          </a:p>
        </p:txBody>
      </p:sp>
      <p:sp>
        <p:nvSpPr>
          <p:cNvPr id="802" name="Google Shape;802;p41"/>
          <p:cNvSpPr txBox="1"/>
          <p:nvPr/>
        </p:nvSpPr>
        <p:spPr>
          <a:xfrm>
            <a:off x="11528192" y="5531687"/>
            <a:ext cx="2936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E20000"/>
                </a:solidFill>
                <a:latin typeface="Garamond"/>
                <a:ea typeface="Garamond"/>
                <a:cs typeface="Garamond"/>
                <a:sym typeface="Garamond"/>
              </a:rPr>
              <a:t>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2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42"/>
          <p:cNvSpPr txBox="1"/>
          <p:nvPr/>
        </p:nvSpPr>
        <p:spPr>
          <a:xfrm>
            <a:off x="1196667" y="415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</a:t>
            </a:r>
            <a:endParaRPr/>
          </a:p>
        </p:txBody>
      </p:sp>
      <p:sp>
        <p:nvSpPr>
          <p:cNvPr id="810" name="Google Shape;810;p42"/>
          <p:cNvSpPr/>
          <p:nvPr/>
        </p:nvSpPr>
        <p:spPr>
          <a:xfrm rot="5400000">
            <a:off x="1226988" y="1347195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42"/>
          <p:cNvSpPr txBox="1"/>
          <p:nvPr/>
        </p:nvSpPr>
        <p:spPr>
          <a:xfrm>
            <a:off x="1690711" y="1261838"/>
            <a:ext cx="5334762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Exemple 2 : Algorithme de Huffman</a:t>
            </a:r>
            <a:endParaRPr sz="28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2" name="Google Shape;812;p42"/>
          <p:cNvSpPr/>
          <p:nvPr/>
        </p:nvSpPr>
        <p:spPr>
          <a:xfrm>
            <a:off x="1021279" y="2035506"/>
            <a:ext cx="48213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Prenons un exemple. Cherchons à coder la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phrase : «</a:t>
            </a:r>
            <a:r>
              <a:rPr lang="fr-FR" sz="1800" b="1" i="1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Recherchechatchatain</a:t>
            </a: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». </a:t>
            </a:r>
            <a:endParaRPr/>
          </a:p>
        </p:txBody>
      </p:sp>
      <p:graphicFrame>
        <p:nvGraphicFramePr>
          <p:cNvPr id="813" name="Google Shape;813;p42"/>
          <p:cNvGraphicFramePr/>
          <p:nvPr/>
        </p:nvGraphicFramePr>
        <p:xfrm>
          <a:off x="1061319" y="2892995"/>
          <a:ext cx="4781350" cy="738975"/>
        </p:xfrm>
        <a:graphic>
          <a:graphicData uri="http://schemas.openxmlformats.org/drawingml/2006/table">
            <a:tbl>
              <a:tblPr firstRow="1" bandRow="1">
                <a:noFill/>
                <a:tableStyleId>{23B597F7-337F-486E-A673-9ED0FCA40239}</a:tableStyleId>
              </a:tblPr>
              <a:tblGrid>
                <a:gridCol w="201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6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6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9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Caractère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H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Occurrence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4" name="Google Shape;814;p42"/>
          <p:cNvSpPr/>
          <p:nvPr/>
        </p:nvSpPr>
        <p:spPr>
          <a:xfrm>
            <a:off x="225479" y="5602155"/>
            <a:ext cx="707784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Le codage de </a:t>
            </a:r>
            <a:r>
              <a:rPr lang="fr-FR" sz="1800" b="1" i="1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recherchechatchatain</a:t>
            </a: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donne : 0101101110011001011100110111001010111110010101110110001001</a:t>
            </a:r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21279" y="3957330"/>
            <a:ext cx="48213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Le code de Huaffman de cette phrase est</a:t>
            </a:r>
            <a:endParaRPr/>
          </a:p>
        </p:txBody>
      </p:sp>
      <p:graphicFrame>
        <p:nvGraphicFramePr>
          <p:cNvPr id="816" name="Google Shape;816;p42"/>
          <p:cNvGraphicFramePr/>
          <p:nvPr/>
        </p:nvGraphicFramePr>
        <p:xfrm>
          <a:off x="241246" y="4574212"/>
          <a:ext cx="6784225" cy="738975"/>
        </p:xfrm>
        <a:graphic>
          <a:graphicData uri="http://schemas.openxmlformats.org/drawingml/2006/table">
            <a:tbl>
              <a:tblPr firstRow="1" bandRow="1">
                <a:noFill/>
                <a:tableStyleId>{23B597F7-337F-486E-A673-9ED0FCA40239}</a:tableStyleId>
              </a:tblPr>
              <a:tblGrid>
                <a:gridCol w="159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2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0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1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Caractère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H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I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Code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00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010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011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101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110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111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1001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/>
                        <a:t>1000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17" name="Google Shape;81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020" y="1113392"/>
            <a:ext cx="4945842" cy="5599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8" name="Google Shape;818;p42"/>
          <p:cNvCxnSpPr/>
          <p:nvPr/>
        </p:nvCxnSpPr>
        <p:spPr>
          <a:xfrm>
            <a:off x="7172020" y="2294743"/>
            <a:ext cx="31789" cy="376698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19" name="Google Shape;819;p42"/>
          <p:cNvSpPr/>
          <p:nvPr/>
        </p:nvSpPr>
        <p:spPr>
          <a:xfrm>
            <a:off x="6135772" y="1700324"/>
            <a:ext cx="17618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Sens de Lecture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/>
        </p:nvSpPr>
        <p:spPr>
          <a:xfrm>
            <a:off x="-11878" y="670560"/>
            <a:ext cx="12192000" cy="439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800"/>
              <a:buFont typeface="Garamond"/>
              <a:buNone/>
            </a:pPr>
            <a:r>
              <a:rPr lang="fr-FR" sz="4800" i="0" u="none" strike="noStrike" cap="none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Chapitre 3 : Chaine de transmission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800"/>
              <a:buFont typeface="Garamond"/>
              <a:buNone/>
            </a:pPr>
            <a:r>
              <a:rPr lang="fr-FR" sz="4800" i="0" u="none" strike="noStrike" cap="none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numérique</a:t>
            </a:r>
            <a:br>
              <a:rPr lang="fr-FR" sz="480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80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0" y="4213025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Partie 2 : Codage Source</a:t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320040" y="670560"/>
            <a:ext cx="899160" cy="7010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3"/>
          <p:cNvSpPr/>
          <p:nvPr/>
        </p:nvSpPr>
        <p:spPr>
          <a:xfrm>
            <a:off x="7446921" y="5403757"/>
            <a:ext cx="1331254" cy="1163808"/>
          </a:xfrm>
          <a:prstGeom prst="ellips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43"/>
          <p:cNvSpPr/>
          <p:nvPr/>
        </p:nvSpPr>
        <p:spPr>
          <a:xfrm>
            <a:off x="2756860" y="4783314"/>
            <a:ext cx="1331254" cy="1259321"/>
          </a:xfrm>
          <a:prstGeom prst="ellipse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43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43"/>
          <p:cNvSpPr txBox="1"/>
          <p:nvPr/>
        </p:nvSpPr>
        <p:spPr>
          <a:xfrm>
            <a:off x="1196667" y="415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Taux et gain de compression (1/2)</a:t>
            </a:r>
            <a:endParaRPr/>
          </a:p>
        </p:txBody>
      </p:sp>
      <p:sp>
        <p:nvSpPr>
          <p:cNvPr id="829" name="Google Shape;829;p43"/>
          <p:cNvSpPr/>
          <p:nvPr/>
        </p:nvSpPr>
        <p:spPr>
          <a:xfrm>
            <a:off x="1885435" y="1862991"/>
            <a:ext cx="950300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Le taux de compression permet de mesurer le rapport entre la taille des données à l’entrée du codeur et la taille des données à la sortie,</a:t>
            </a:r>
            <a:endParaRPr dirty="0"/>
          </a:p>
        </p:txBody>
      </p:sp>
      <p:sp>
        <p:nvSpPr>
          <p:cNvPr id="830" name="Google Shape;830;p43"/>
          <p:cNvSpPr/>
          <p:nvPr/>
        </p:nvSpPr>
        <p:spPr>
          <a:xfrm rot="5400000">
            <a:off x="1539465" y="2001178"/>
            <a:ext cx="207794" cy="199138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43"/>
          <p:cNvSpPr txBox="1"/>
          <p:nvPr/>
        </p:nvSpPr>
        <p:spPr>
          <a:xfrm>
            <a:off x="3858725" y="2671501"/>
            <a:ext cx="4550540" cy="5858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</p:txBody>
      </p:sp>
      <p:sp>
        <p:nvSpPr>
          <p:cNvPr id="832" name="Google Shape;832;p43"/>
          <p:cNvSpPr txBox="1"/>
          <p:nvPr/>
        </p:nvSpPr>
        <p:spPr>
          <a:xfrm>
            <a:off x="1196667" y="1396445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aramond"/>
              <a:buNone/>
            </a:pPr>
            <a:r>
              <a:rPr lang="fr-FR" sz="280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Taux de compression</a:t>
            </a:r>
            <a:endParaRPr/>
          </a:p>
        </p:txBody>
      </p:sp>
      <p:sp>
        <p:nvSpPr>
          <p:cNvPr id="833" name="Google Shape;833;p43"/>
          <p:cNvSpPr/>
          <p:nvPr/>
        </p:nvSpPr>
        <p:spPr>
          <a:xfrm rot="5400000">
            <a:off x="732944" y="145974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43"/>
          <p:cNvSpPr txBox="1"/>
          <p:nvPr/>
        </p:nvSpPr>
        <p:spPr>
          <a:xfrm>
            <a:off x="1182253" y="4196411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aramond"/>
              <a:buNone/>
            </a:pPr>
            <a:r>
              <a:rPr lang="fr-FR" sz="280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Besoins contradictoires</a:t>
            </a:r>
            <a:endParaRPr/>
          </a:p>
        </p:txBody>
      </p:sp>
      <p:sp>
        <p:nvSpPr>
          <p:cNvPr id="835" name="Google Shape;835;p43"/>
          <p:cNvSpPr/>
          <p:nvPr/>
        </p:nvSpPr>
        <p:spPr>
          <a:xfrm rot="5400000">
            <a:off x="796080" y="4281767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43"/>
          <p:cNvSpPr txBox="1"/>
          <p:nvPr/>
        </p:nvSpPr>
        <p:spPr>
          <a:xfrm>
            <a:off x="2846047" y="5197316"/>
            <a:ext cx="11528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Qualité</a:t>
            </a:r>
            <a:endParaRPr/>
          </a:p>
        </p:txBody>
      </p:sp>
      <p:sp>
        <p:nvSpPr>
          <p:cNvPr id="837" name="Google Shape;837;p43"/>
          <p:cNvSpPr/>
          <p:nvPr/>
        </p:nvSpPr>
        <p:spPr>
          <a:xfrm>
            <a:off x="3998927" y="4832194"/>
            <a:ext cx="261257" cy="98953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548135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43"/>
          <p:cNvSpPr txBox="1"/>
          <p:nvPr/>
        </p:nvSpPr>
        <p:spPr>
          <a:xfrm>
            <a:off x="7617680" y="5766715"/>
            <a:ext cx="9220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Débit</a:t>
            </a:r>
            <a:endParaRPr/>
          </a:p>
        </p:txBody>
      </p:sp>
      <p:sp>
        <p:nvSpPr>
          <p:cNvPr id="839" name="Google Shape;839;p43"/>
          <p:cNvSpPr/>
          <p:nvPr/>
        </p:nvSpPr>
        <p:spPr>
          <a:xfrm>
            <a:off x="8710486" y="5598588"/>
            <a:ext cx="261258" cy="10557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0" name="Google Shape;840;p43"/>
          <p:cNvCxnSpPr/>
          <p:nvPr/>
        </p:nvCxnSpPr>
        <p:spPr>
          <a:xfrm>
            <a:off x="3610920" y="6037230"/>
            <a:ext cx="4466280" cy="557797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1" name="Google Shape;841;p43"/>
          <p:cNvSpPr/>
          <p:nvPr/>
        </p:nvSpPr>
        <p:spPr>
          <a:xfrm>
            <a:off x="2686208" y="6126442"/>
            <a:ext cx="1678665" cy="4001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63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842" name="Google Shape;842;p43"/>
          <p:cNvSpPr/>
          <p:nvPr/>
        </p:nvSpPr>
        <p:spPr>
          <a:xfrm>
            <a:off x="7503246" y="4916916"/>
            <a:ext cx="1601721" cy="4001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843" name="Google Shape;843;p43"/>
          <p:cNvSpPr txBox="1"/>
          <p:nvPr/>
        </p:nvSpPr>
        <p:spPr>
          <a:xfrm>
            <a:off x="1240056" y="3198701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aramond"/>
              <a:buNone/>
            </a:pPr>
            <a:r>
              <a:rPr lang="fr-FR" sz="280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Gain de compression</a:t>
            </a:r>
            <a:endParaRPr/>
          </a:p>
        </p:txBody>
      </p:sp>
      <p:sp>
        <p:nvSpPr>
          <p:cNvPr id="844" name="Google Shape;844;p43"/>
          <p:cNvSpPr/>
          <p:nvPr/>
        </p:nvSpPr>
        <p:spPr>
          <a:xfrm rot="5400000">
            <a:off x="776333" y="3261999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43"/>
          <p:cNvSpPr txBox="1"/>
          <p:nvPr/>
        </p:nvSpPr>
        <p:spPr>
          <a:xfrm>
            <a:off x="3858725" y="3849186"/>
            <a:ext cx="1143711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4786" r="-1594" b="-58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846" name="Google Shape;846;p43" descr="5 Tips to Optimize Your Images and Graphics for the Web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58701" y="2750992"/>
            <a:ext cx="2949431" cy="1990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4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4"/>
          <p:cNvSpPr txBox="1"/>
          <p:nvPr/>
        </p:nvSpPr>
        <p:spPr>
          <a:xfrm>
            <a:off x="1196667" y="415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Taux et gain de compression (2/2)</a:t>
            </a:r>
            <a:endParaRPr/>
          </a:p>
        </p:txBody>
      </p:sp>
      <p:sp>
        <p:nvSpPr>
          <p:cNvPr id="854" name="Google Shape;854;p44"/>
          <p:cNvSpPr/>
          <p:nvPr/>
        </p:nvSpPr>
        <p:spPr>
          <a:xfrm rot="5400000">
            <a:off x="1539465" y="2001178"/>
            <a:ext cx="207794" cy="199138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44"/>
          <p:cNvSpPr txBox="1"/>
          <p:nvPr/>
        </p:nvSpPr>
        <p:spPr>
          <a:xfrm>
            <a:off x="2990060" y="2419850"/>
            <a:ext cx="7908062" cy="5858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856" name="Google Shape;856;p44"/>
          <p:cNvSpPr txBox="1"/>
          <p:nvPr/>
        </p:nvSpPr>
        <p:spPr>
          <a:xfrm>
            <a:off x="1196666" y="1396445"/>
            <a:ext cx="8588601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Garamond"/>
              <a:buNone/>
            </a:pPr>
            <a:r>
              <a:rPr lang="fr-FR" sz="280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Taux et gain de compression du code Huffman par rapport au code ASCII</a:t>
            </a:r>
            <a:endParaRPr/>
          </a:p>
        </p:txBody>
      </p:sp>
      <p:sp>
        <p:nvSpPr>
          <p:cNvPr id="857" name="Google Shape;857;p44"/>
          <p:cNvSpPr/>
          <p:nvPr/>
        </p:nvSpPr>
        <p:spPr>
          <a:xfrm rot="5400000">
            <a:off x="732944" y="145974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44"/>
          <p:cNvSpPr txBox="1"/>
          <p:nvPr/>
        </p:nvSpPr>
        <p:spPr>
          <a:xfrm>
            <a:off x="1742931" y="1929704"/>
            <a:ext cx="28278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Exemple : </a:t>
            </a: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Texte : Bienvenue</a:t>
            </a:r>
            <a:endParaRPr sz="1800" b="1">
              <a:solidFill>
                <a:srgbClr val="00206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859" name="Google Shape;859;p44"/>
          <p:cNvSpPr/>
          <p:nvPr/>
        </p:nvSpPr>
        <p:spPr>
          <a:xfrm rot="5400000">
            <a:off x="1539465" y="3615803"/>
            <a:ext cx="207794" cy="199138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44"/>
          <p:cNvSpPr txBox="1"/>
          <p:nvPr/>
        </p:nvSpPr>
        <p:spPr>
          <a:xfrm>
            <a:off x="1742931" y="3544329"/>
            <a:ext cx="37688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Exemple : </a:t>
            </a: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Texte : recherchechatchatain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861" name="Google Shape;861;p44"/>
          <p:cNvSpPr txBox="1"/>
          <p:nvPr/>
        </p:nvSpPr>
        <p:spPr>
          <a:xfrm>
            <a:off x="2990059" y="4442015"/>
            <a:ext cx="8334205" cy="58586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862" name="Google Shape;862;p44"/>
          <p:cNvSpPr txBox="1"/>
          <p:nvPr/>
        </p:nvSpPr>
        <p:spPr>
          <a:xfrm>
            <a:off x="2990059" y="3126264"/>
            <a:ext cx="2187074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948" r="-2506" b="-139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863" name="Google Shape;863;p44"/>
          <p:cNvSpPr txBox="1"/>
          <p:nvPr/>
        </p:nvSpPr>
        <p:spPr>
          <a:xfrm>
            <a:off x="2990059" y="5402346"/>
            <a:ext cx="2187074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1948" r="-2506" b="-1176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5"/>
          <p:cNvSpPr txBox="1">
            <a:spLocks noGrp="1"/>
          </p:cNvSpPr>
          <p:nvPr>
            <p:ph type="body" idx="1"/>
          </p:nvPr>
        </p:nvSpPr>
        <p:spPr>
          <a:xfrm>
            <a:off x="3116024" y="2977252"/>
            <a:ext cx="6280989" cy="80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fr-FR" sz="4400" i="1">
                <a:latin typeface="Calibri"/>
                <a:ea typeface="Calibri"/>
                <a:cs typeface="Calibri"/>
                <a:sym typeface="Calibri"/>
              </a:rPr>
              <a:t>Merci pour votre attention</a:t>
            </a:r>
            <a:endParaRPr/>
          </a:p>
        </p:txBody>
      </p:sp>
      <p:pic>
        <p:nvPicPr>
          <p:cNvPr id="870" name="Google Shape;87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269" y="692048"/>
            <a:ext cx="1114425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45"/>
          <p:cNvSpPr/>
          <p:nvPr/>
        </p:nvSpPr>
        <p:spPr>
          <a:xfrm rot="5400000">
            <a:off x="2479958" y="3015959"/>
            <a:ext cx="440686" cy="532072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622423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>
            <a:off x="3230393" y="3656011"/>
            <a:ext cx="1389413" cy="89065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1196667" y="415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Chaine de transmission : Emission</a:t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371331" y="3762889"/>
            <a:ext cx="1389413" cy="89065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371331" y="2423255"/>
            <a:ext cx="1389413" cy="89065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2314925" y="2423255"/>
            <a:ext cx="1389413" cy="89065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3230393" y="3656011"/>
            <a:ext cx="1389413" cy="89065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5165309" y="3656011"/>
            <a:ext cx="1389413" cy="89065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7100225" y="3656011"/>
            <a:ext cx="1389413" cy="89065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9035141" y="3656011"/>
            <a:ext cx="1389413" cy="89065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371331" y="2524197"/>
            <a:ext cx="138941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Source Analogique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371330" y="3885048"/>
            <a:ext cx="138941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Source Numérique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2314924" y="2699303"/>
            <a:ext cx="138941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Numérisation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3230393" y="3778112"/>
            <a:ext cx="138941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Codage Source</a:t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5165308" y="3791314"/>
            <a:ext cx="138941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Codage Canal</a:t>
            </a:r>
            <a:endParaRPr/>
          </a:p>
        </p:txBody>
      </p:sp>
      <p:sp>
        <p:nvSpPr>
          <p:cNvPr id="159" name="Google Shape;159;p17"/>
          <p:cNvSpPr txBox="1"/>
          <p:nvPr/>
        </p:nvSpPr>
        <p:spPr>
          <a:xfrm>
            <a:off x="7100224" y="3885048"/>
            <a:ext cx="13894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Cryptage</a:t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9035140" y="3693341"/>
            <a:ext cx="138941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Codage en Ligne / Modulation</a:t>
            </a:r>
            <a:endParaRPr/>
          </a:p>
        </p:txBody>
      </p:sp>
      <p:cxnSp>
        <p:nvCxnSpPr>
          <p:cNvPr id="161" name="Google Shape;161;p17"/>
          <p:cNvCxnSpPr>
            <a:stCxn id="148" idx="3"/>
            <a:endCxn id="156" idx="1"/>
          </p:cNvCxnSpPr>
          <p:nvPr/>
        </p:nvCxnSpPr>
        <p:spPr>
          <a:xfrm>
            <a:off x="1760744" y="2868580"/>
            <a:ext cx="55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2" name="Google Shape;162;p17"/>
          <p:cNvCxnSpPr/>
          <p:nvPr/>
        </p:nvCxnSpPr>
        <p:spPr>
          <a:xfrm>
            <a:off x="2802575" y="3313905"/>
            <a:ext cx="0" cy="90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3" name="Google Shape;163;p17"/>
          <p:cNvCxnSpPr>
            <a:stCxn id="155" idx="3"/>
          </p:cNvCxnSpPr>
          <p:nvPr/>
        </p:nvCxnSpPr>
        <p:spPr>
          <a:xfrm>
            <a:off x="1760743" y="4208214"/>
            <a:ext cx="1469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4" name="Google Shape;164;p17"/>
          <p:cNvCxnSpPr/>
          <p:nvPr/>
        </p:nvCxnSpPr>
        <p:spPr>
          <a:xfrm>
            <a:off x="4619806" y="4189111"/>
            <a:ext cx="5541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5" name="Google Shape;165;p17"/>
          <p:cNvCxnSpPr/>
          <p:nvPr/>
        </p:nvCxnSpPr>
        <p:spPr>
          <a:xfrm>
            <a:off x="6554721" y="4150149"/>
            <a:ext cx="5541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6" name="Google Shape;166;p17"/>
          <p:cNvCxnSpPr/>
          <p:nvPr/>
        </p:nvCxnSpPr>
        <p:spPr>
          <a:xfrm>
            <a:off x="8489637" y="4118206"/>
            <a:ext cx="5541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67" name="Google Shape;16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023" y="1428596"/>
            <a:ext cx="2161866" cy="1072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91776" y="2017371"/>
            <a:ext cx="2919822" cy="1315208"/>
          </a:xfrm>
          <a:prstGeom prst="rect">
            <a:avLst/>
          </a:prstGeom>
          <a:noFill/>
          <a:ln w="9525" cap="flat" cmpd="sng">
            <a:solidFill>
              <a:srgbClr val="AEABA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54990" y="4992194"/>
            <a:ext cx="3911619" cy="174326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/>
          <p:nvPr/>
        </p:nvSpPr>
        <p:spPr>
          <a:xfrm>
            <a:off x="2197409" y="4580402"/>
            <a:ext cx="12103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011010100…</a:t>
            </a:r>
            <a:endParaRPr/>
          </a:p>
        </p:txBody>
      </p:sp>
      <p:sp>
        <p:nvSpPr>
          <p:cNvPr id="171" name="Google Shape;171;p17"/>
          <p:cNvSpPr txBox="1"/>
          <p:nvPr/>
        </p:nvSpPr>
        <p:spPr>
          <a:xfrm>
            <a:off x="4412927" y="4580990"/>
            <a:ext cx="107567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10001101…</a:t>
            </a:r>
            <a:endParaRPr/>
          </a:p>
        </p:txBody>
      </p:sp>
      <p:sp>
        <p:nvSpPr>
          <p:cNvPr id="172" name="Google Shape;172;p17"/>
          <p:cNvSpPr txBox="1"/>
          <p:nvPr/>
        </p:nvSpPr>
        <p:spPr>
          <a:xfrm>
            <a:off x="6493793" y="4580989"/>
            <a:ext cx="107567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11000101…</a:t>
            </a:r>
            <a:endParaRPr/>
          </a:p>
        </p:txBody>
      </p:sp>
      <p:sp>
        <p:nvSpPr>
          <p:cNvPr id="173" name="Google Shape;173;p17"/>
          <p:cNvSpPr txBox="1"/>
          <p:nvPr/>
        </p:nvSpPr>
        <p:spPr>
          <a:xfrm>
            <a:off x="8350588" y="4580402"/>
            <a:ext cx="107567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11000101…</a:t>
            </a:r>
            <a:endParaRPr/>
          </a:p>
        </p:txBody>
      </p:sp>
      <p:cxnSp>
        <p:nvCxnSpPr>
          <p:cNvPr id="174" name="Google Shape;174;p17"/>
          <p:cNvCxnSpPr>
            <a:stCxn id="153" idx="3"/>
          </p:cNvCxnSpPr>
          <p:nvPr/>
        </p:nvCxnSpPr>
        <p:spPr>
          <a:xfrm rot="10800000" flipH="1">
            <a:off x="10424554" y="3332436"/>
            <a:ext cx="690900" cy="7689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5" name="Google Shape;175;p17"/>
          <p:cNvCxnSpPr>
            <a:stCxn id="153" idx="3"/>
          </p:cNvCxnSpPr>
          <p:nvPr/>
        </p:nvCxnSpPr>
        <p:spPr>
          <a:xfrm>
            <a:off x="10424554" y="4101336"/>
            <a:ext cx="690900" cy="7869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6" name="Google Shape;176;p17"/>
          <p:cNvSpPr/>
          <p:nvPr/>
        </p:nvSpPr>
        <p:spPr>
          <a:xfrm>
            <a:off x="2966135" y="3467595"/>
            <a:ext cx="5922292" cy="1524599"/>
          </a:xfrm>
          <a:prstGeom prst="rect">
            <a:avLst/>
          </a:prstGeom>
          <a:noFill/>
          <a:ln w="28575" cap="flat" cmpd="sng">
            <a:solidFill>
              <a:srgbClr val="42719B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5311467" y="2748094"/>
            <a:ext cx="1261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Données</a:t>
            </a:r>
            <a:endParaRPr/>
          </a:p>
        </p:txBody>
      </p:sp>
      <p:sp>
        <p:nvSpPr>
          <p:cNvPr id="178" name="Google Shape;178;p17"/>
          <p:cNvSpPr/>
          <p:nvPr/>
        </p:nvSpPr>
        <p:spPr>
          <a:xfrm>
            <a:off x="224617" y="1341912"/>
            <a:ext cx="1813217" cy="4987636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1146260" y="5509722"/>
            <a:ext cx="165801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Information</a:t>
            </a:r>
            <a:endParaRPr/>
          </a:p>
        </p:txBody>
      </p:sp>
      <p:pic>
        <p:nvPicPr>
          <p:cNvPr id="180" name="Google Shape;180;p17" descr="Sample Message for Magazine- High School Head Boy | EDUMANTR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1330" y="5329925"/>
            <a:ext cx="875051" cy="87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7"/>
          <p:cNvSpPr/>
          <p:nvPr/>
        </p:nvSpPr>
        <p:spPr>
          <a:xfrm>
            <a:off x="10628416" y="3332579"/>
            <a:ext cx="1092529" cy="1670888"/>
          </a:xfrm>
          <a:prstGeom prst="rect">
            <a:avLst/>
          </a:prstGeom>
          <a:noFill/>
          <a:ln w="28575" cap="flat" cmpd="sng">
            <a:solidFill>
              <a:srgbClr val="54813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7"/>
          <p:cNvSpPr txBox="1"/>
          <p:nvPr/>
        </p:nvSpPr>
        <p:spPr>
          <a:xfrm>
            <a:off x="11156607" y="3854268"/>
            <a:ext cx="8931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385623"/>
                </a:solidFill>
                <a:latin typeface="Garamond"/>
                <a:ea typeface="Garamond"/>
                <a:cs typeface="Garamond"/>
                <a:sym typeface="Garamond"/>
              </a:rPr>
              <a:t>Signal</a:t>
            </a:r>
            <a:endParaRPr/>
          </a:p>
        </p:txBody>
      </p:sp>
      <p:sp>
        <p:nvSpPr>
          <p:cNvPr id="183" name="Google Shape;183;p17"/>
          <p:cNvSpPr txBox="1"/>
          <p:nvPr/>
        </p:nvSpPr>
        <p:spPr>
          <a:xfrm>
            <a:off x="9469301" y="1448408"/>
            <a:ext cx="22420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Signal numérique</a:t>
            </a:r>
            <a:endParaRPr/>
          </a:p>
        </p:txBody>
      </p:sp>
      <p:sp>
        <p:nvSpPr>
          <p:cNvPr id="184" name="Google Shape;184;p17"/>
          <p:cNvSpPr txBox="1"/>
          <p:nvPr/>
        </p:nvSpPr>
        <p:spPr>
          <a:xfrm>
            <a:off x="9050257" y="6399736"/>
            <a:ext cx="22429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Signal analogique</a:t>
            </a:r>
            <a:endParaRPr/>
          </a:p>
        </p:txBody>
      </p:sp>
      <p:sp>
        <p:nvSpPr>
          <p:cNvPr id="185" name="Google Shape;185;p17"/>
          <p:cNvSpPr txBox="1"/>
          <p:nvPr/>
        </p:nvSpPr>
        <p:spPr>
          <a:xfrm>
            <a:off x="385080" y="4782230"/>
            <a:ext cx="14414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01101010010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/>
          <p:nvPr/>
        </p:nvSpPr>
        <p:spPr>
          <a:xfrm>
            <a:off x="9014961" y="3675379"/>
            <a:ext cx="1432430" cy="8703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8103026" y="6204238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8"/>
          <p:cNvSpPr txBox="1"/>
          <p:nvPr/>
        </p:nvSpPr>
        <p:spPr>
          <a:xfrm>
            <a:off x="1196667" y="415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Chaine de transmission : Réception</a:t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10507631" y="4405524"/>
            <a:ext cx="1389413" cy="89065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8"/>
          <p:cNvSpPr/>
          <p:nvPr/>
        </p:nvSpPr>
        <p:spPr>
          <a:xfrm>
            <a:off x="10508542" y="2919737"/>
            <a:ext cx="1389413" cy="89065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10533693" y="1840011"/>
            <a:ext cx="1389413" cy="89065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8"/>
          <p:cNvSpPr/>
          <p:nvPr/>
        </p:nvSpPr>
        <p:spPr>
          <a:xfrm>
            <a:off x="3230393" y="3656011"/>
            <a:ext cx="1389413" cy="89065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8"/>
          <p:cNvSpPr/>
          <p:nvPr/>
        </p:nvSpPr>
        <p:spPr>
          <a:xfrm>
            <a:off x="5165309" y="3656011"/>
            <a:ext cx="1389413" cy="89065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8"/>
          <p:cNvSpPr/>
          <p:nvPr/>
        </p:nvSpPr>
        <p:spPr>
          <a:xfrm>
            <a:off x="7100225" y="3656011"/>
            <a:ext cx="1389413" cy="89065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8"/>
          <p:cNvSpPr/>
          <p:nvPr/>
        </p:nvSpPr>
        <p:spPr>
          <a:xfrm>
            <a:off x="9035141" y="3656011"/>
            <a:ext cx="1389413" cy="89065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8"/>
          <p:cNvSpPr txBox="1"/>
          <p:nvPr/>
        </p:nvSpPr>
        <p:spPr>
          <a:xfrm>
            <a:off x="10555206" y="1917996"/>
            <a:ext cx="138941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Source Analogique</a:t>
            </a:r>
            <a:endParaRPr/>
          </a:p>
        </p:txBody>
      </p:sp>
      <p:sp>
        <p:nvSpPr>
          <p:cNvPr id="201" name="Google Shape;201;p18"/>
          <p:cNvSpPr txBox="1"/>
          <p:nvPr/>
        </p:nvSpPr>
        <p:spPr>
          <a:xfrm>
            <a:off x="10536488" y="4525998"/>
            <a:ext cx="138941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Source Numérique</a:t>
            </a:r>
            <a:endParaRPr/>
          </a:p>
        </p:txBody>
      </p:sp>
      <p:sp>
        <p:nvSpPr>
          <p:cNvPr id="202" name="Google Shape;202;p18"/>
          <p:cNvSpPr txBox="1"/>
          <p:nvPr/>
        </p:nvSpPr>
        <p:spPr>
          <a:xfrm>
            <a:off x="5140846" y="3933540"/>
            <a:ext cx="13894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Décryptage</a:t>
            </a:r>
            <a:endParaRPr/>
          </a:p>
        </p:txBody>
      </p:sp>
      <p:sp>
        <p:nvSpPr>
          <p:cNvPr id="203" name="Google Shape;203;p18"/>
          <p:cNvSpPr txBox="1"/>
          <p:nvPr/>
        </p:nvSpPr>
        <p:spPr>
          <a:xfrm>
            <a:off x="7146275" y="3815673"/>
            <a:ext cx="138941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Décodage Canal</a:t>
            </a:r>
            <a:endParaRPr/>
          </a:p>
        </p:txBody>
      </p:sp>
      <p:sp>
        <p:nvSpPr>
          <p:cNvPr id="204" name="Google Shape;204;p18"/>
          <p:cNvSpPr txBox="1"/>
          <p:nvPr/>
        </p:nvSpPr>
        <p:spPr>
          <a:xfrm>
            <a:off x="9025525" y="3823005"/>
            <a:ext cx="13894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Décodage Source</a:t>
            </a:r>
            <a:endParaRPr/>
          </a:p>
        </p:txBody>
      </p:sp>
      <p:cxnSp>
        <p:nvCxnSpPr>
          <p:cNvPr id="205" name="Google Shape;205;p18"/>
          <p:cNvCxnSpPr/>
          <p:nvPr/>
        </p:nvCxnSpPr>
        <p:spPr>
          <a:xfrm rot="10800000" flipH="1">
            <a:off x="1748027" y="4064867"/>
            <a:ext cx="1469650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6" name="Google Shape;206;p18"/>
          <p:cNvCxnSpPr/>
          <p:nvPr/>
        </p:nvCxnSpPr>
        <p:spPr>
          <a:xfrm>
            <a:off x="4619806" y="4189111"/>
            <a:ext cx="5541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7" name="Google Shape;207;p18"/>
          <p:cNvCxnSpPr/>
          <p:nvPr/>
        </p:nvCxnSpPr>
        <p:spPr>
          <a:xfrm>
            <a:off x="6554721" y="4150149"/>
            <a:ext cx="5541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8" name="Google Shape;208;p18"/>
          <p:cNvCxnSpPr/>
          <p:nvPr/>
        </p:nvCxnSpPr>
        <p:spPr>
          <a:xfrm>
            <a:off x="8489637" y="4118206"/>
            <a:ext cx="5541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09" name="Google Shape;20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6626" y="994064"/>
            <a:ext cx="2161866" cy="1072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861" y="1816379"/>
            <a:ext cx="2919822" cy="1315208"/>
          </a:xfrm>
          <a:prstGeom prst="rect">
            <a:avLst/>
          </a:prstGeom>
          <a:noFill/>
          <a:ln w="9525" cap="flat" cmpd="sng">
            <a:solidFill>
              <a:srgbClr val="AEABA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1" name="Google Shape;211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115" y="4825192"/>
            <a:ext cx="3911619" cy="174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8"/>
          <p:cNvSpPr txBox="1"/>
          <p:nvPr/>
        </p:nvSpPr>
        <p:spPr>
          <a:xfrm>
            <a:off x="10981669" y="3879281"/>
            <a:ext cx="12103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011010100…</a:t>
            </a:r>
            <a:endParaRPr/>
          </a:p>
        </p:txBody>
      </p:sp>
      <p:sp>
        <p:nvSpPr>
          <p:cNvPr id="213" name="Google Shape;213;p18"/>
          <p:cNvSpPr txBox="1"/>
          <p:nvPr/>
        </p:nvSpPr>
        <p:spPr>
          <a:xfrm>
            <a:off x="4412927" y="4580990"/>
            <a:ext cx="107567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10001101…</a:t>
            </a:r>
            <a:endParaRPr/>
          </a:p>
        </p:txBody>
      </p:sp>
      <p:sp>
        <p:nvSpPr>
          <p:cNvPr id="214" name="Google Shape;214;p18"/>
          <p:cNvSpPr txBox="1"/>
          <p:nvPr/>
        </p:nvSpPr>
        <p:spPr>
          <a:xfrm>
            <a:off x="6493793" y="4580989"/>
            <a:ext cx="107567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11000101…</a:t>
            </a:r>
            <a:endParaRPr/>
          </a:p>
        </p:txBody>
      </p:sp>
      <p:sp>
        <p:nvSpPr>
          <p:cNvPr id="215" name="Google Shape;215;p18"/>
          <p:cNvSpPr txBox="1"/>
          <p:nvPr/>
        </p:nvSpPr>
        <p:spPr>
          <a:xfrm>
            <a:off x="8350588" y="4580402"/>
            <a:ext cx="107567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11000101…</a:t>
            </a:r>
            <a:endParaRPr/>
          </a:p>
        </p:txBody>
      </p:sp>
      <p:cxnSp>
        <p:nvCxnSpPr>
          <p:cNvPr id="216" name="Google Shape;216;p18"/>
          <p:cNvCxnSpPr>
            <a:stCxn id="199" idx="3"/>
            <a:endCxn id="193" idx="0"/>
          </p:cNvCxnSpPr>
          <p:nvPr/>
        </p:nvCxnSpPr>
        <p:spPr>
          <a:xfrm>
            <a:off x="10424554" y="4101336"/>
            <a:ext cx="777900" cy="304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7" name="Google Shape;217;p18"/>
          <p:cNvSpPr/>
          <p:nvPr/>
        </p:nvSpPr>
        <p:spPr>
          <a:xfrm>
            <a:off x="3166597" y="3467595"/>
            <a:ext cx="7309650" cy="1524599"/>
          </a:xfrm>
          <a:prstGeom prst="rect">
            <a:avLst/>
          </a:prstGeom>
          <a:noFill/>
          <a:ln w="28575" cap="flat" cmpd="sng">
            <a:solidFill>
              <a:srgbClr val="42719B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8"/>
          <p:cNvSpPr txBox="1"/>
          <p:nvPr/>
        </p:nvSpPr>
        <p:spPr>
          <a:xfrm>
            <a:off x="5311467" y="2748094"/>
            <a:ext cx="1261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Données</a:t>
            </a:r>
            <a:endParaRPr/>
          </a:p>
        </p:txBody>
      </p:sp>
      <p:sp>
        <p:nvSpPr>
          <p:cNvPr id="219" name="Google Shape;219;p18"/>
          <p:cNvSpPr/>
          <p:nvPr/>
        </p:nvSpPr>
        <p:spPr>
          <a:xfrm>
            <a:off x="10387757" y="1823036"/>
            <a:ext cx="1637581" cy="4987636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8"/>
          <p:cNvSpPr txBox="1"/>
          <p:nvPr/>
        </p:nvSpPr>
        <p:spPr>
          <a:xfrm>
            <a:off x="10362606" y="5902071"/>
            <a:ext cx="165801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Information</a:t>
            </a:r>
            <a:endParaRPr/>
          </a:p>
        </p:txBody>
      </p:sp>
      <p:pic>
        <p:nvPicPr>
          <p:cNvPr id="221" name="Google Shape;221;p18" descr="Sample Message for Magazine- High School Head Boy | EDUMANTR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65451" y="5554350"/>
            <a:ext cx="844352" cy="844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8"/>
          <p:cNvSpPr/>
          <p:nvPr/>
        </p:nvSpPr>
        <p:spPr>
          <a:xfrm>
            <a:off x="689107" y="3262121"/>
            <a:ext cx="1092529" cy="1670888"/>
          </a:xfrm>
          <a:prstGeom prst="rect">
            <a:avLst/>
          </a:prstGeom>
          <a:noFill/>
          <a:ln w="28575" cap="flat" cmpd="sng">
            <a:solidFill>
              <a:srgbClr val="54813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8"/>
          <p:cNvSpPr txBox="1"/>
          <p:nvPr/>
        </p:nvSpPr>
        <p:spPr>
          <a:xfrm>
            <a:off x="818245" y="3823005"/>
            <a:ext cx="8931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385623"/>
                </a:solidFill>
                <a:latin typeface="Garamond"/>
                <a:ea typeface="Garamond"/>
                <a:cs typeface="Garamond"/>
                <a:sym typeface="Garamond"/>
              </a:rPr>
              <a:t>Signal</a:t>
            </a:r>
            <a:endParaRPr/>
          </a:p>
        </p:txBody>
      </p:sp>
      <p:sp>
        <p:nvSpPr>
          <p:cNvPr id="224" name="Google Shape;224;p18"/>
          <p:cNvSpPr txBox="1"/>
          <p:nvPr/>
        </p:nvSpPr>
        <p:spPr>
          <a:xfrm>
            <a:off x="689107" y="1246301"/>
            <a:ext cx="22420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Signal numérique</a:t>
            </a:r>
            <a:endParaRPr/>
          </a:p>
        </p:txBody>
      </p:sp>
      <p:sp>
        <p:nvSpPr>
          <p:cNvPr id="225" name="Google Shape;225;p18"/>
          <p:cNvSpPr txBox="1"/>
          <p:nvPr/>
        </p:nvSpPr>
        <p:spPr>
          <a:xfrm>
            <a:off x="409757" y="6311134"/>
            <a:ext cx="22429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Signal analogique</a:t>
            </a:r>
            <a:endParaRPr/>
          </a:p>
        </p:txBody>
      </p:sp>
      <p:sp>
        <p:nvSpPr>
          <p:cNvPr id="226" name="Google Shape;226;p18"/>
          <p:cNvSpPr txBox="1"/>
          <p:nvPr/>
        </p:nvSpPr>
        <p:spPr>
          <a:xfrm>
            <a:off x="10575685" y="2961098"/>
            <a:ext cx="138941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Convertisseur analogique numérique</a:t>
            </a:r>
            <a:endParaRPr/>
          </a:p>
        </p:txBody>
      </p:sp>
      <p:sp>
        <p:nvSpPr>
          <p:cNvPr id="227" name="Google Shape;227;p18"/>
          <p:cNvSpPr txBox="1"/>
          <p:nvPr/>
        </p:nvSpPr>
        <p:spPr>
          <a:xfrm>
            <a:off x="3166597" y="3710003"/>
            <a:ext cx="138941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Décodage en ligne / Démodulation</a:t>
            </a:r>
            <a:endParaRPr/>
          </a:p>
        </p:txBody>
      </p:sp>
      <p:cxnSp>
        <p:nvCxnSpPr>
          <p:cNvPr id="228" name="Google Shape;228;p18"/>
          <p:cNvCxnSpPr>
            <a:endCxn id="194" idx="2"/>
          </p:cNvCxnSpPr>
          <p:nvPr/>
        </p:nvCxnSpPr>
        <p:spPr>
          <a:xfrm rot="10800000" flipH="1">
            <a:off x="10362649" y="3810387"/>
            <a:ext cx="840600" cy="279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9" name="Google Shape;229;p18"/>
          <p:cNvSpPr txBox="1"/>
          <p:nvPr/>
        </p:nvSpPr>
        <p:spPr>
          <a:xfrm>
            <a:off x="10488604" y="5522205"/>
            <a:ext cx="14414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01101010010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9"/>
          <p:cNvSpPr txBox="1"/>
          <p:nvPr/>
        </p:nvSpPr>
        <p:spPr>
          <a:xfrm>
            <a:off x="1196667" y="415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Codage Source : Définition</a:t>
            </a:r>
            <a:endParaRPr/>
          </a:p>
        </p:txBody>
      </p:sp>
      <p:sp>
        <p:nvSpPr>
          <p:cNvPr id="236" name="Google Shape;236;p19"/>
          <p:cNvSpPr txBox="1"/>
          <p:nvPr/>
        </p:nvSpPr>
        <p:spPr>
          <a:xfrm>
            <a:off x="1196667" y="1374386"/>
            <a:ext cx="5334762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Objectif</a:t>
            </a:r>
            <a:endParaRPr/>
          </a:p>
        </p:txBody>
      </p:sp>
      <p:sp>
        <p:nvSpPr>
          <p:cNvPr id="237" name="Google Shape;237;p19"/>
          <p:cNvSpPr/>
          <p:nvPr/>
        </p:nvSpPr>
        <p:spPr>
          <a:xfrm rot="5400000">
            <a:off x="732944" y="145974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1196666" y="2018089"/>
            <a:ext cx="9431749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Adapter la source au canal 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fr-FR" sz="22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Dans certains systèmes de communication, </a:t>
            </a:r>
            <a:r>
              <a:rPr lang="fr-FR" sz="2200" b="1" u="sng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un débit fixe est difficile </a:t>
            </a:r>
            <a:r>
              <a:rPr lang="fr-FR" sz="2200" b="1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	</a:t>
            </a:r>
            <a:r>
              <a:rPr lang="fr-FR" sz="2200" b="1" u="sng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à maintenir</a:t>
            </a:r>
            <a:r>
              <a:rPr lang="fr-FR" sz="22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car, généralement, la source d’information présente une 	activité très variable,</a:t>
            </a:r>
            <a:endParaRPr sz="2200" b="1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2688966" y="3561067"/>
            <a:ext cx="4519186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fr-FR" sz="2400" b="1" u="sng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Besoin</a:t>
            </a:r>
            <a:r>
              <a:rPr lang="fr-FR" sz="2400" b="1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 : Mieux contrôler le débit</a:t>
            </a:r>
            <a:endParaRPr sz="2400" b="1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2137556" y="3618166"/>
            <a:ext cx="551410" cy="21153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19" descr="Compression GIF - Find on GIF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8695" y="4164830"/>
            <a:ext cx="2608869" cy="1956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0"/>
          <p:cNvSpPr txBox="1"/>
          <p:nvPr/>
        </p:nvSpPr>
        <p:spPr>
          <a:xfrm>
            <a:off x="1196667" y="415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Codage Source : Définition</a:t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1196667" y="1374386"/>
            <a:ext cx="5334762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Gagner en terme de :</a:t>
            </a:r>
            <a:endParaRPr/>
          </a:p>
        </p:txBody>
      </p:sp>
      <p:sp>
        <p:nvSpPr>
          <p:cNvPr id="249" name="Google Shape;249;p20"/>
          <p:cNvSpPr/>
          <p:nvPr/>
        </p:nvSpPr>
        <p:spPr>
          <a:xfrm rot="5400000">
            <a:off x="732944" y="145974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20" descr="c21d7444ed75f15fd8053f13f62fe01d_59246970 -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5390" y="3467491"/>
            <a:ext cx="1379516" cy="137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0" descr="Global Automotive Air Vent Assembly market: What is the competitive  scenario of market? – Weekly Wa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2549" y="4970888"/>
            <a:ext cx="2170857" cy="1609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0" descr="Front-end-slide2-original GIF | Gfyca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7027" y="1983443"/>
            <a:ext cx="1576243" cy="118218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0"/>
          <p:cNvSpPr/>
          <p:nvPr/>
        </p:nvSpPr>
        <p:spPr>
          <a:xfrm>
            <a:off x="1196667" y="2332719"/>
            <a:ext cx="3527733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✔"/>
            </a:pPr>
            <a:r>
              <a:rPr lang="fr-FR" sz="1800" b="1" dirty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Espace de stockage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 dirty="0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 dirty="0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 dirty="0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 dirty="0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✔"/>
            </a:pPr>
            <a:r>
              <a:rPr lang="fr-FR" sz="1800" b="1" dirty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Temps de transmission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 dirty="0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 dirty="0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 dirty="0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 dirty="0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 dirty="0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Char char="✔"/>
            </a:pPr>
            <a:r>
              <a:rPr lang="fr-FR" sz="1800" b="1" dirty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Temps de traitement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 dirty="0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/>
        </p:nvSpPr>
        <p:spPr>
          <a:xfrm>
            <a:off x="8077200" y="5968131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1196667" y="415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Codage Source : Définition</a:t>
            </a:r>
            <a:endParaRPr/>
          </a:p>
        </p:txBody>
      </p:sp>
      <p:sp>
        <p:nvSpPr>
          <p:cNvPr id="260" name="Google Shape;260;p21"/>
          <p:cNvSpPr txBox="1"/>
          <p:nvPr/>
        </p:nvSpPr>
        <p:spPr>
          <a:xfrm>
            <a:off x="1094420" y="1566996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Comment</a:t>
            </a:r>
            <a:endParaRPr/>
          </a:p>
        </p:txBody>
      </p:sp>
      <p:sp>
        <p:nvSpPr>
          <p:cNvPr id="261" name="Google Shape;261;p21"/>
          <p:cNvSpPr/>
          <p:nvPr/>
        </p:nvSpPr>
        <p:spPr>
          <a:xfrm rot="5400000">
            <a:off x="630697" y="165235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1"/>
          <p:cNvSpPr/>
          <p:nvPr/>
        </p:nvSpPr>
        <p:spPr>
          <a:xfrm>
            <a:off x="1196666" y="2300957"/>
            <a:ext cx="59136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Contrôler la taille des données à transmettre</a:t>
            </a:r>
            <a:endParaRPr/>
          </a:p>
        </p:txBody>
      </p:sp>
      <p:sp>
        <p:nvSpPr>
          <p:cNvPr id="263" name="Google Shape;263;p21"/>
          <p:cNvSpPr/>
          <p:nvPr/>
        </p:nvSpPr>
        <p:spPr>
          <a:xfrm>
            <a:off x="3961364" y="4585984"/>
            <a:ext cx="2700691" cy="1151907"/>
          </a:xfrm>
          <a:prstGeom prst="rect">
            <a:avLst/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bg1"/>
                </a:solidFill>
                <a:latin typeface="Garamond"/>
                <a:ea typeface="Garamond"/>
                <a:cs typeface="Garamond"/>
                <a:sym typeface="Garamond"/>
              </a:rPr>
              <a:t>Codage Source</a:t>
            </a:r>
            <a:endParaRPr sz="1800" dirty="0">
              <a:solidFill>
                <a:schemeClr val="bg1"/>
              </a:solidFill>
            </a:endParaRPr>
          </a:p>
        </p:txBody>
      </p:sp>
      <p:cxnSp>
        <p:nvCxnSpPr>
          <p:cNvPr id="264" name="Google Shape;264;p21"/>
          <p:cNvCxnSpPr>
            <a:endCxn id="263" idx="1"/>
          </p:cNvCxnSpPr>
          <p:nvPr/>
        </p:nvCxnSpPr>
        <p:spPr>
          <a:xfrm>
            <a:off x="2137664" y="5161938"/>
            <a:ext cx="182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5" name="Google Shape;265;p21"/>
          <p:cNvCxnSpPr/>
          <p:nvPr/>
        </p:nvCxnSpPr>
        <p:spPr>
          <a:xfrm>
            <a:off x="6662055" y="5161937"/>
            <a:ext cx="1823808" cy="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6" name="Google Shape;266;p21"/>
          <p:cNvSpPr/>
          <p:nvPr/>
        </p:nvSpPr>
        <p:spPr>
          <a:xfrm>
            <a:off x="6765920" y="4559863"/>
            <a:ext cx="167065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Suite binaire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de longueur L2</a:t>
            </a:r>
            <a:endParaRPr sz="1800" b="1" dirty="0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7" name="Google Shape;267;p21"/>
          <p:cNvSpPr/>
          <p:nvPr/>
        </p:nvSpPr>
        <p:spPr>
          <a:xfrm>
            <a:off x="2137556" y="4502594"/>
            <a:ext cx="1653017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Suite binaire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de longueur L1</a:t>
            </a:r>
            <a:endParaRPr sz="1800" b="1" dirty="0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8" name="Google Shape;268;p21"/>
          <p:cNvSpPr/>
          <p:nvPr/>
        </p:nvSpPr>
        <p:spPr>
          <a:xfrm>
            <a:off x="4544924" y="5745786"/>
            <a:ext cx="1419363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Avec, L1&gt;L2</a:t>
            </a:r>
            <a:endParaRPr sz="1800" b="1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69" name="Google Shape;269;p21" descr="COMPRIMERE FILE 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3469" y="3067077"/>
            <a:ext cx="1951596" cy="1196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 txBox="1"/>
          <p:nvPr/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2"/>
          <p:cNvSpPr txBox="1">
            <a:spLocks noGrp="1"/>
          </p:cNvSpPr>
          <p:nvPr>
            <p:ph type="body" idx="4294967295"/>
          </p:nvPr>
        </p:nvSpPr>
        <p:spPr>
          <a:xfrm>
            <a:off x="4471014" y="5038891"/>
            <a:ext cx="2975956" cy="45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oto Sans Symbols"/>
              <a:buNone/>
            </a:pPr>
            <a:r>
              <a:rPr lang="fr-FR" sz="20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Redondance inutile</a:t>
            </a:r>
            <a:endParaRPr sz="20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22"/>
          <p:cNvSpPr txBox="1"/>
          <p:nvPr/>
        </p:nvSpPr>
        <p:spPr>
          <a:xfrm>
            <a:off x="1196667" y="415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fr-FR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Codage Source : Principe</a:t>
            </a:r>
            <a:endParaRPr/>
          </a:p>
        </p:txBody>
      </p:sp>
      <p:sp>
        <p:nvSpPr>
          <p:cNvPr id="277" name="Google Shape;277;p22"/>
          <p:cNvSpPr/>
          <p:nvPr/>
        </p:nvSpPr>
        <p:spPr>
          <a:xfrm rot="5400000">
            <a:off x="732944" y="1459743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1196667" y="1396445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Comment</a:t>
            </a:r>
            <a:endParaRPr/>
          </a:p>
        </p:txBody>
      </p:sp>
      <p:sp>
        <p:nvSpPr>
          <p:cNvPr id="279" name="Google Shape;279;p22"/>
          <p:cNvSpPr/>
          <p:nvPr/>
        </p:nvSpPr>
        <p:spPr>
          <a:xfrm>
            <a:off x="1731057" y="1893352"/>
            <a:ext cx="72683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Supprimer la </a:t>
            </a:r>
            <a:r>
              <a:rPr lang="fr-FR" sz="1800" b="1" dirty="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redondance inutile </a:t>
            </a:r>
            <a:r>
              <a:rPr lang="fr-FR" sz="1800" b="1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dans les données à l’entrée du codeur</a:t>
            </a:r>
            <a:endParaRPr dirty="0"/>
          </a:p>
        </p:txBody>
      </p:sp>
      <p:sp>
        <p:nvSpPr>
          <p:cNvPr id="280" name="Google Shape;280;p22"/>
          <p:cNvSpPr/>
          <p:nvPr/>
        </p:nvSpPr>
        <p:spPr>
          <a:xfrm rot="5400000">
            <a:off x="732944" y="3130885"/>
            <a:ext cx="331155" cy="391797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8398" dir="3806097" algn="ctr" rotWithShape="0">
              <a:srgbClr val="7F7F7F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1196667" y="3045529"/>
            <a:ext cx="7776448" cy="5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Redondance inutile : Exemple</a:t>
            </a:r>
            <a:endParaRPr/>
          </a:p>
        </p:txBody>
      </p:sp>
      <p:sp>
        <p:nvSpPr>
          <p:cNvPr id="282" name="Google Shape;282;p22"/>
          <p:cNvSpPr/>
          <p:nvPr/>
        </p:nvSpPr>
        <p:spPr>
          <a:xfrm>
            <a:off x="2388127" y="2331426"/>
            <a:ext cx="2809423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 Compression des données</a:t>
            </a:r>
            <a:endParaRPr sz="1800" b="1">
              <a:solidFill>
                <a:srgbClr val="00206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83" name="Google Shape;283;p22"/>
          <p:cNvSpPr/>
          <p:nvPr/>
        </p:nvSpPr>
        <p:spPr>
          <a:xfrm>
            <a:off x="1836717" y="2388525"/>
            <a:ext cx="551410" cy="21153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2"/>
          <p:cNvSpPr/>
          <p:nvPr/>
        </p:nvSpPr>
        <p:spPr>
          <a:xfrm>
            <a:off x="1731057" y="5757574"/>
            <a:ext cx="8962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Question : Serait-il possible de réduire la </a:t>
            </a:r>
            <a:r>
              <a:rPr lang="fr-FR" sz="1800" b="1" u="sng" dirty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taille des données</a:t>
            </a:r>
            <a:r>
              <a:rPr lang="fr-FR" sz="1800" b="1" dirty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 tout en gardant l’</a:t>
            </a:r>
            <a:r>
              <a:rPr lang="fr-FR" sz="1800" b="1" u="sng" dirty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information</a:t>
            </a:r>
            <a:r>
              <a:rPr lang="fr-FR" sz="1800" b="1" dirty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 ?</a:t>
            </a:r>
            <a:endParaRPr dirty="0"/>
          </a:p>
        </p:txBody>
      </p:sp>
      <p:sp>
        <p:nvSpPr>
          <p:cNvPr id="285" name="Google Shape;285;p22"/>
          <p:cNvSpPr/>
          <p:nvPr/>
        </p:nvSpPr>
        <p:spPr>
          <a:xfrm>
            <a:off x="1196667" y="4277505"/>
            <a:ext cx="90540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01000001 01000001 01000001 01000001 01000001 01000010 01000010 01000010 01000011 01000100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01000101 010001001 01000101 01000101 01000101 01000110 01000111 01001000</a:t>
            </a:r>
            <a:endParaRPr dirty="0"/>
          </a:p>
        </p:txBody>
      </p:sp>
      <p:sp>
        <p:nvSpPr>
          <p:cNvPr id="286" name="Google Shape;286;p22"/>
          <p:cNvSpPr/>
          <p:nvPr/>
        </p:nvSpPr>
        <p:spPr>
          <a:xfrm>
            <a:off x="1196667" y="4242493"/>
            <a:ext cx="4488994" cy="396009"/>
          </a:xfrm>
          <a:prstGeom prst="ellipse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2"/>
          <p:cNvSpPr/>
          <p:nvPr/>
        </p:nvSpPr>
        <p:spPr>
          <a:xfrm>
            <a:off x="1167968" y="4549268"/>
            <a:ext cx="4555740" cy="360997"/>
          </a:xfrm>
          <a:prstGeom prst="ellipse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2"/>
          <p:cNvSpPr/>
          <p:nvPr/>
        </p:nvSpPr>
        <p:spPr>
          <a:xfrm>
            <a:off x="5685661" y="4263934"/>
            <a:ext cx="2650969" cy="356917"/>
          </a:xfrm>
          <a:prstGeom prst="ellipse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2"/>
          <p:cNvSpPr/>
          <p:nvPr/>
        </p:nvSpPr>
        <p:spPr>
          <a:xfrm>
            <a:off x="3846966" y="5107515"/>
            <a:ext cx="551410" cy="21153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2"/>
          <p:cNvSpPr/>
          <p:nvPr/>
        </p:nvSpPr>
        <p:spPr>
          <a:xfrm>
            <a:off x="1167968" y="3758106"/>
            <a:ext cx="81576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Le texte : </a:t>
            </a:r>
            <a:r>
              <a:rPr lang="fr-FR" sz="1800" b="1" dirty="0">
                <a:solidFill>
                  <a:srgbClr val="002060"/>
                </a:solidFill>
                <a:latin typeface="Garamond"/>
                <a:ea typeface="Garamond"/>
                <a:cs typeface="Garamond"/>
                <a:sym typeface="Garamond"/>
              </a:rPr>
              <a:t>AAAAABBBCDEEEEEFGH</a:t>
            </a:r>
            <a:r>
              <a:rPr lang="fr-FR" sz="1800" b="1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a une représentation binaire (en ASCII) : </a:t>
            </a:r>
            <a:endParaRPr dirty="0"/>
          </a:p>
        </p:txBody>
      </p:sp>
      <p:pic>
        <p:nvPicPr>
          <p:cNvPr id="291" name="Google Shape;291;p22" descr="Questions (droite à gauche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657" y="541708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2" descr="Personne avec une idé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6657" y="188533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1751</Words>
  <Application>Microsoft Office PowerPoint</Application>
  <PresentationFormat>Grand écran</PresentationFormat>
  <Paragraphs>544</Paragraphs>
  <Slides>32</Slides>
  <Notes>32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9" baseType="lpstr">
      <vt:lpstr>Arial</vt:lpstr>
      <vt:lpstr>Calibri</vt:lpstr>
      <vt:lpstr>Raleway Black</vt:lpstr>
      <vt:lpstr>Times New Roman</vt:lpstr>
      <vt:lpstr>Noto Sans Symbols</vt:lpstr>
      <vt:lpstr>Garamond</vt:lpstr>
      <vt:lpstr>Office Theme</vt:lpstr>
      <vt:lpstr>Présentation PowerPoint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safa zhiouacherif</cp:lastModifiedBy>
  <cp:revision>3</cp:revision>
  <dcterms:modified xsi:type="dcterms:W3CDTF">2024-09-25T17:43:21Z</dcterms:modified>
</cp:coreProperties>
</file>